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6"/>
  </p:notesMasterIdLst>
  <p:handoutMasterIdLst>
    <p:handoutMasterId r:id="rId27"/>
  </p:handoutMasterIdLst>
  <p:sldIdLst>
    <p:sldId id="256" r:id="rId2"/>
    <p:sldId id="333" r:id="rId3"/>
    <p:sldId id="318" r:id="rId4"/>
    <p:sldId id="356" r:id="rId5"/>
    <p:sldId id="260" r:id="rId6"/>
    <p:sldId id="357" r:id="rId7"/>
    <p:sldId id="280" r:id="rId8"/>
    <p:sldId id="285" r:id="rId9"/>
    <p:sldId id="283" r:id="rId10"/>
    <p:sldId id="355" r:id="rId11"/>
    <p:sldId id="340" r:id="rId12"/>
    <p:sldId id="341" r:id="rId13"/>
    <p:sldId id="342" r:id="rId14"/>
    <p:sldId id="343" r:id="rId15"/>
    <p:sldId id="344" r:id="rId16"/>
    <p:sldId id="347" r:id="rId17"/>
    <p:sldId id="348" r:id="rId18"/>
    <p:sldId id="346" r:id="rId19"/>
    <p:sldId id="349" r:id="rId20"/>
    <p:sldId id="350" r:id="rId21"/>
    <p:sldId id="351" r:id="rId22"/>
    <p:sldId id="352" r:id="rId23"/>
    <p:sldId id="354" r:id="rId24"/>
    <p:sldId id="35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43"/>
    <p:restoredTop sz="86485"/>
  </p:normalViewPr>
  <p:slideViewPr>
    <p:cSldViewPr snapToGrid="0" snapToObjects="1">
      <p:cViewPr varScale="1">
        <p:scale>
          <a:sx n="131" d="100"/>
          <a:sy n="131" d="100"/>
        </p:scale>
        <p:origin x="240" y="1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9/26/19</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9/26/19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a:xfrm>
            <a:off x="3182146" y="6356350"/>
            <a:ext cx="4114800" cy="365125"/>
          </a:xfrm>
          <a:prstGeom prst="rect">
            <a:avLst/>
          </a:prstGeom>
        </p:spPr>
        <p:txBody>
          <a:bodyPr/>
          <a:lstStyle/>
          <a:p>
            <a:r>
              <a:rPr lang="en-US"/>
              <a:t>CMU - HPC Job Submission</a:t>
            </a:r>
            <a:endParaRPr lang="en-US" dirty="0"/>
          </a:p>
        </p:txBody>
      </p:sp>
      <p:sp>
        <p:nvSpPr>
          <p:cNvPr id="6" name="Slide Number Placeholder 5"/>
          <p:cNvSpPr>
            <a:spLocks noGrp="1"/>
          </p:cNvSpPr>
          <p:nvPr>
            <p:ph type="sldNum" sz="quarter" idx="12"/>
          </p:nvPr>
        </p:nvSpPr>
        <p:spPr>
          <a:xfrm>
            <a:off x="8121202" y="6356350"/>
            <a:ext cx="682920" cy="365125"/>
          </a:xfrm>
        </p:spPr>
        <p:txBody>
          <a:bodyPr/>
          <a:lstStyle/>
          <a:p>
            <a:fld id="{DD321DBF-325B-3546-BAAF-4F6E3B3181FF}" type="slidenum">
              <a:rPr lang="en-US" smtClean="0"/>
              <a:pPr/>
              <a:t>‹#›</a:t>
            </a:fld>
            <a:endParaRPr lang="en-US"/>
          </a:p>
        </p:txBody>
      </p:sp>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a:xfrm>
            <a:off x="3716594" y="6295491"/>
            <a:ext cx="990083" cy="365125"/>
          </a:xfrm>
        </p:spPr>
        <p:txBody>
          <a:bodyPr/>
          <a:lstStyle/>
          <a:p>
            <a:r>
              <a:rPr lang="en-US"/>
              <a:t>9/27/19</a:t>
            </a:r>
            <a:endParaRPr lang="en-US" dirty="0"/>
          </a:p>
        </p:txBody>
      </p:sp>
      <p:sp>
        <p:nvSpPr>
          <p:cNvPr id="5" name="Footer Placeholder 4"/>
          <p:cNvSpPr>
            <a:spLocks noGrp="1"/>
          </p:cNvSpPr>
          <p:nvPr>
            <p:ph type="ftr" sz="quarter" idx="11"/>
          </p:nvPr>
        </p:nvSpPr>
        <p:spPr/>
        <p:txBody>
          <a:bodyPr/>
          <a:lstStyle/>
          <a:p>
            <a:r>
              <a:rPr lang="en-US"/>
              <a:t>CMU - HPC Job Submission</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3097629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859111" y="6356350"/>
            <a:ext cx="1108636" cy="365125"/>
          </a:xfrm>
          <a:prstGeom prst="rect">
            <a:avLst/>
          </a:prstGeom>
          <a:ln>
            <a:solidFill>
              <a:schemeClr val="tx1"/>
            </a:solidFill>
          </a:ln>
        </p:spPr>
        <p:txBody>
          <a:bodyPr anchor="ctr" anchorCtr="0"/>
          <a:lstStyle>
            <a:lvl1pPr algn="ctr">
              <a:defRPr sz="1200">
                <a:solidFill>
                  <a:schemeClr val="tx1"/>
                </a:solidFill>
              </a:defRPr>
            </a:lvl1pPr>
          </a:lstStyle>
          <a:p>
            <a:r>
              <a:rPr lang="en-US"/>
              <a:t>9/27/19</a:t>
            </a:r>
            <a:endParaRPr lang="en-US" dirty="0"/>
          </a:p>
        </p:txBody>
      </p:sp>
      <p:sp>
        <p:nvSpPr>
          <p:cNvPr id="5" name="Footer Placeholder 4"/>
          <p:cNvSpPr>
            <a:spLocks noGrp="1"/>
          </p:cNvSpPr>
          <p:nvPr>
            <p:ph type="ftr" sz="quarter" idx="11"/>
          </p:nvPr>
        </p:nvSpPr>
        <p:spPr>
          <a:xfrm>
            <a:off x="4109428" y="6356350"/>
            <a:ext cx="4114800" cy="365125"/>
          </a:xfrm>
          <a:prstGeom prst="rect">
            <a:avLst/>
          </a:prstGeom>
          <a:ln>
            <a:solidFill>
              <a:schemeClr val="tx1"/>
            </a:solidFill>
          </a:ln>
        </p:spPr>
        <p:txBody>
          <a:bodyPr/>
          <a:lstStyle>
            <a:lvl1pPr>
              <a:defRPr>
                <a:solidFill>
                  <a:schemeClr val="tx1"/>
                </a:solidFill>
              </a:defRPr>
            </a:lvl1pPr>
          </a:lstStyle>
          <a:p>
            <a:r>
              <a:rPr lang="en-US"/>
              <a:t>CMU - HPC Job Submission</a:t>
            </a:r>
            <a:endParaRPr lang="en-US" dirty="0"/>
          </a:p>
        </p:txBody>
      </p:sp>
      <p:sp>
        <p:nvSpPr>
          <p:cNvPr id="6" name="Slide Number Placeholder 5"/>
          <p:cNvSpPr>
            <a:spLocks noGrp="1"/>
          </p:cNvSpPr>
          <p:nvPr>
            <p:ph type="sldNum" sz="quarter" idx="12"/>
          </p:nvPr>
        </p:nvSpPr>
        <p:spPr>
          <a:xfrm>
            <a:off x="8494688" y="6356350"/>
            <a:ext cx="682920" cy="365125"/>
          </a:xfrm>
          <a:ln>
            <a:solidFill>
              <a:schemeClr val="tx1"/>
            </a:solidFill>
          </a:ln>
        </p:spPr>
        <p:txBody>
          <a:bodyPr/>
          <a:lstStyle>
            <a:lvl1pPr>
              <a:defRPr>
                <a:solidFill>
                  <a:schemeClr val="tx1"/>
                </a:solidFill>
              </a:defRPr>
            </a:lvl1pPr>
          </a:lstStyle>
          <a:p>
            <a:fld id="{DD321DBF-325B-3546-BAAF-4F6E3B3181FF}" type="slidenum">
              <a:rPr lang="en-US" smtClean="0"/>
              <a:pPr/>
              <a:t>‹#›</a:t>
            </a:fld>
            <a:endParaRPr lang="en-US" dirty="0"/>
          </a:p>
        </p:txBody>
      </p: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8" name="Footer Placeholder 7"/>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4" name="Footer Placeholder 3"/>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3" name="Footer Placeholder 2"/>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9/27/19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CMU - 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838200" y="1804636"/>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9835" y="6356350"/>
            <a:ext cx="68292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321DBF-325B-3546-BAAF-4F6E3B3181FF}" type="slidenum">
              <a:rPr lang="en-US" smtClean="0"/>
              <a:pPr/>
              <a:t>‹#›</a:t>
            </a:fld>
            <a:endParaRPr lang="en-US"/>
          </a:p>
        </p:txBody>
      </p:sp>
      <p:pic>
        <p:nvPicPr>
          <p:cNvPr id="10" name="Picture 9" descr="Untitled.png" title="Be Boulder."/>
          <p:cNvPicPr>
            <a:picLocks noChangeAspect="1"/>
          </p:cNvPicPr>
          <p:nvPr userDrawn="1"/>
        </p:nvPicPr>
        <p:blipFill rotWithShape="1">
          <a:blip r:embed="rId14">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5"/>
          <a:stretch>
            <a:fillRect/>
          </a:stretch>
        </p:blipFill>
        <p:spPr>
          <a:xfrm>
            <a:off x="494348" y="6188959"/>
            <a:ext cx="2210435" cy="439831"/>
          </a:xfrm>
          <a:prstGeom prst="rect">
            <a:avLst/>
          </a:prstGeom>
        </p:spPr>
      </p:pic>
      <p:sp>
        <p:nvSpPr>
          <p:cNvPr id="7" name="Footer Placeholder 6">
            <a:extLst>
              <a:ext uri="{FF2B5EF4-FFF2-40B4-BE49-F238E27FC236}">
                <a16:creationId xmlns:a16="http://schemas.microsoft.com/office/drawing/2014/main" id="{0E9D67E4-9E9A-9B45-9298-F61BD8D7EEB1}"/>
              </a:ext>
            </a:extLst>
          </p:cNvPr>
          <p:cNvSpPr>
            <a:spLocks noGrp="1"/>
          </p:cNvSpPr>
          <p:nvPr>
            <p:ph type="ftr" sz="quarter" idx="3"/>
          </p:nvPr>
        </p:nvSpPr>
        <p:spPr>
          <a:xfrm>
            <a:off x="3374909"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CMU - HPC Job Submission</a:t>
            </a:r>
            <a:endParaRPr lang="en-US" dirty="0"/>
          </a:p>
        </p:txBody>
      </p:sp>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p:txStyles>
    <p:titleStyle>
      <a:lvl1pPr algn="l" defTabSz="914400" rtl="0" eaLnBrk="1" latinLnBrk="0" hangingPunct="1">
        <a:lnSpc>
          <a:spcPct val="90000"/>
        </a:lnSpc>
        <a:spcBef>
          <a:spcPct val="0"/>
        </a:spcBef>
        <a:buNone/>
        <a:defRPr sz="5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ResearchComputing/Final_Tutorials/blob/master/General_Computing_Topics/Basics_Supercomputing/2017_January/%5b04%5d_Submitting_Jobs_to_the_Supercomputer.pdf" TargetMode="External"/><Relationship Id="rId3" Type="http://schemas.openxmlformats.org/officeDocument/2006/relationships/hyperlink" Target="https://www.rc.colorado.edu/rc" TargetMode="External"/><Relationship Id="rId7" Type="http://schemas.openxmlformats.org/officeDocument/2006/relationships/hyperlink" Target="https://github.com/ResearchComputing/RMACC/blob/master/2017/How_Access_Summit/how_access_summit_2017.pdf" TargetMode="External"/><Relationship Id="rId2" Type="http://schemas.openxmlformats.org/officeDocument/2006/relationships/hyperlink" Target="mailto:rc-help@colorado.edu" TargetMode="External"/><Relationship Id="rId1" Type="http://schemas.openxmlformats.org/officeDocument/2006/relationships/slideLayout" Target="../slideLayouts/slideLayout2.xml"/><Relationship Id="rId6" Type="http://schemas.openxmlformats.org/officeDocument/2006/relationships/hyperlink" Target="https://github.com/ResearchComputing/Final_Tutorials/blob/master/General_Computing_Topics/EfficientSerialSubmission/EfficientSerial.pdf" TargetMode="External"/><Relationship Id="rId5" Type="http://schemas.openxmlformats.org/officeDocument/2006/relationships/hyperlink" Target="https://github.com/ResearchComputing/Basics_Supercomputing/blob/master/2017_July/Day_One/%5b04%5d_submitting_jobs_supercomputer.pdf" TargetMode="External"/><Relationship Id="rId4" Type="http://schemas.openxmlformats.org/officeDocument/2006/relationships/hyperlink" Target="https://github.com/ResearchComputing/CMU_HPC_2019"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curc.readthedocs.io/en/latest/software/loadbalancer.html" TargetMode="External"/><Relationship Id="rId2" Type="http://schemas.openxmlformats.org/officeDocument/2006/relationships/hyperlink" Target="https://curc.readthedocs.io/en/latest/software/GNUParallel.html" TargetMode="External"/><Relationship Id="rId1" Type="http://schemas.openxmlformats.org/officeDocument/2006/relationships/slideLayout" Target="../slideLayouts/slideLayout2.xml"/><Relationship Id="rId4" Type="http://schemas.openxmlformats.org/officeDocument/2006/relationships/hyperlink" Target="https://slurm.schedmd.com/job_array.html"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tinyurl.com/curc-survey18" TargetMode="External"/><Relationship Id="rId7" Type="http://schemas.openxmlformats.org/officeDocument/2006/relationships/hyperlink" Target="https://curc.readthedocs.io/en/latest/software/loadbalancer.html" TargetMode="External"/><Relationship Id="rId2" Type="http://schemas.openxmlformats.org/officeDocument/2006/relationships/hyperlink" Target="mailto:rc-help@colorado.edu" TargetMode="External"/><Relationship Id="rId1" Type="http://schemas.openxmlformats.org/officeDocument/2006/relationships/slideLayout" Target="../slideLayouts/slideLayout2.xml"/><Relationship Id="rId6" Type="http://schemas.openxmlformats.org/officeDocument/2006/relationships/hyperlink" Target="https://slurm.schedmd.com/quickstart.html" TargetMode="External"/><Relationship Id="rId5" Type="http://schemas.openxmlformats.org/officeDocument/2006/relationships/hyperlink" Target="https://github.com/ResearchComputing/CMU_HPC_2019" TargetMode="External"/><Relationship Id="rId4" Type="http://schemas.openxmlformats.org/officeDocument/2006/relationships/hyperlink" Target="https://curc.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lurm.schedmd.com/sbatch.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5" y="4548248"/>
            <a:ext cx="11301352" cy="1543794"/>
          </a:xfrm>
          <a:effectLst/>
        </p:spPr>
        <p:txBody>
          <a:bodyPr>
            <a:normAutofit/>
          </a:bodyPr>
          <a:lstStyle/>
          <a:p>
            <a:pPr algn="l"/>
            <a:r>
              <a:rPr lang="en-US"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HPC Job Submission</a:t>
            </a:r>
          </a:p>
        </p:txBody>
      </p:sp>
      <p:sp>
        <p:nvSpPr>
          <p:cNvPr id="4" name="Date Placeholder 2">
            <a:extLst>
              <a:ext uri="{FF2B5EF4-FFF2-40B4-BE49-F238E27FC236}">
                <a16:creationId xmlns:a16="http://schemas.microsoft.com/office/drawing/2014/main" id="{1E31246B-8A74-1743-9FBA-D2498B7B6CCD}"/>
              </a:ext>
            </a:extLst>
          </p:cNvPr>
          <p:cNvSpPr>
            <a:spLocks noGrp="1"/>
          </p:cNvSpPr>
          <p:nvPr>
            <p:ph type="dt" sz="half" idx="10"/>
          </p:nvPr>
        </p:nvSpPr>
        <p:spPr>
          <a:xfrm>
            <a:off x="2859111" y="6356350"/>
            <a:ext cx="1108636" cy="365125"/>
          </a:xfrm>
          <a:ln>
            <a:solidFill>
              <a:schemeClr val="tx1"/>
            </a:solidFill>
          </a:ln>
        </p:spPr>
        <p:txBody>
          <a:bodyPr anchor="ctr"/>
          <a:lstStyle/>
          <a:p>
            <a:pPr algn="ctr"/>
            <a:r>
              <a:rPr lang="en-US" sz="1200"/>
              <a:t>9/27/19</a:t>
            </a:r>
            <a:endParaRPr lang="en-US" sz="1200" dirty="0"/>
          </a:p>
        </p:txBody>
      </p:sp>
      <p:sp>
        <p:nvSpPr>
          <p:cNvPr id="5" name="Footer Placeholder 3">
            <a:extLst>
              <a:ext uri="{FF2B5EF4-FFF2-40B4-BE49-F238E27FC236}">
                <a16:creationId xmlns:a16="http://schemas.microsoft.com/office/drawing/2014/main" id="{2129E24C-32A3-D541-8EF1-B19DE099675A}"/>
              </a:ext>
            </a:extLst>
          </p:cNvPr>
          <p:cNvSpPr>
            <a:spLocks noGrp="1"/>
          </p:cNvSpPr>
          <p:nvPr>
            <p:ph type="ftr" sz="quarter" idx="11"/>
          </p:nvPr>
        </p:nvSpPr>
        <p:spPr>
          <a:xfrm>
            <a:off x="4109428" y="6356350"/>
            <a:ext cx="4114800" cy="365125"/>
          </a:xfrm>
          <a:ln>
            <a:solidFill>
              <a:schemeClr val="tx1"/>
            </a:solidFill>
          </a:ln>
        </p:spPr>
        <p:txBody>
          <a:bodyPr/>
          <a:lstStyle/>
          <a:p>
            <a:r>
              <a:rPr lang="en-US">
                <a:solidFill>
                  <a:schemeClr val="tx1"/>
                </a:solidFill>
              </a:rPr>
              <a:t>CMU - HPC Job Submission</a:t>
            </a:r>
          </a:p>
        </p:txBody>
      </p:sp>
      <p:sp>
        <p:nvSpPr>
          <p:cNvPr id="7" name="Slide Number Placeholder 4">
            <a:extLst>
              <a:ext uri="{FF2B5EF4-FFF2-40B4-BE49-F238E27FC236}">
                <a16:creationId xmlns:a16="http://schemas.microsoft.com/office/drawing/2014/main" id="{B0BC7D68-F1DC-724C-8000-3D1342047410}"/>
              </a:ext>
            </a:extLst>
          </p:cNvPr>
          <p:cNvSpPr>
            <a:spLocks noGrp="1"/>
          </p:cNvSpPr>
          <p:nvPr>
            <p:ph type="sldNum" sz="quarter" idx="12"/>
          </p:nvPr>
        </p:nvSpPr>
        <p:spPr>
          <a:xfrm>
            <a:off x="8494688" y="6356350"/>
            <a:ext cx="682920" cy="365125"/>
          </a:xfrm>
          <a:ln>
            <a:solidFill>
              <a:schemeClr val="tx1"/>
            </a:solidFill>
          </a:ln>
        </p:spPr>
        <p:txBody>
          <a:bodyPr/>
          <a:lstStyle/>
          <a:p>
            <a:fld id="{DD321DBF-325B-3546-BAAF-4F6E3B3181FF}" type="slidenum">
              <a:rPr lang="en-US" smtClean="0">
                <a:solidFill>
                  <a:schemeClr val="tx1"/>
                </a:solidFill>
              </a:rPr>
              <a:t>1</a:t>
            </a:fld>
            <a:endParaRPr lang="en-US">
              <a:solidFill>
                <a:schemeClr val="tx1"/>
              </a:solidFill>
            </a:endParaRPr>
          </a:p>
        </p:txBody>
      </p:sp>
    </p:spTree>
    <p:extLst>
      <p:ext uri="{BB962C8B-B14F-4D97-AF65-F5344CB8AC3E}">
        <p14:creationId xmlns:p14="http://schemas.microsoft.com/office/powerpoint/2010/main" val="721532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863958" y="343050"/>
            <a:ext cx="10515600" cy="1325563"/>
          </a:xfrm>
        </p:spPr>
        <p:txBody>
          <a:bodyPr/>
          <a:lstStyle/>
          <a:p>
            <a:r>
              <a:rPr lang="en-US" dirty="0"/>
              <a:t>Anatomy of a job script (</a:t>
            </a:r>
            <a:r>
              <a:rPr lang="en-US" dirty="0" err="1"/>
              <a:t>submit_test.sh</a:t>
            </a:r>
            <a:r>
              <a:rPr lang="en-US" dirty="0"/>
              <a:t>)</a:t>
            </a: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r>
              <a:rPr lang="en-US"/>
              <a:t>9/27/19</a:t>
            </a:r>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CMU - 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10</a:t>
            </a:fld>
            <a:endParaRPr lang="en-US"/>
          </a:p>
        </p:txBody>
      </p:sp>
      <p:sp>
        <p:nvSpPr>
          <p:cNvPr id="11" name="object 4">
            <a:extLst>
              <a:ext uri="{FF2B5EF4-FFF2-40B4-BE49-F238E27FC236}">
                <a16:creationId xmlns:a16="http://schemas.microsoft.com/office/drawing/2014/main" id="{418226A9-F4F2-EF49-B113-311F7C9DAB2E}"/>
              </a:ext>
            </a:extLst>
          </p:cNvPr>
          <p:cNvSpPr txBox="1"/>
          <p:nvPr/>
        </p:nvSpPr>
        <p:spPr>
          <a:xfrm>
            <a:off x="812442" y="1753891"/>
            <a:ext cx="10515600" cy="4321685"/>
          </a:xfrm>
          <a:prstGeom prst="rect">
            <a:avLst/>
          </a:prstGeom>
          <a:ln>
            <a:noFill/>
          </a:ln>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#!/bin/bash</a:t>
            </a:r>
          </a:p>
          <a:p>
            <a:r>
              <a:rPr lang="en-US" sz="2000" dirty="0">
                <a:solidFill>
                  <a:srgbClr val="0070C0"/>
                </a:solidFill>
                <a:latin typeface="Consolas" panose="020B0609020204030204" pitchFamily="49" charset="0"/>
                <a:cs typeface="Consolas" panose="020B0609020204030204" pitchFamily="49" charset="0"/>
              </a:rPr>
              <a:t>#SBATCH --</a:t>
            </a:r>
            <a:r>
              <a:rPr lang="en-US" sz="2000" dirty="0" err="1">
                <a:solidFill>
                  <a:srgbClr val="0070C0"/>
                </a:solidFill>
                <a:latin typeface="Consolas" panose="020B0609020204030204" pitchFamily="49" charset="0"/>
                <a:cs typeface="Consolas" panose="020B0609020204030204" pitchFamily="49" charset="0"/>
              </a:rPr>
              <a:t>ntasks</a:t>
            </a:r>
            <a:r>
              <a:rPr lang="en-US" sz="2000" dirty="0">
                <a:solidFill>
                  <a:srgbClr val="0070C0"/>
                </a:solidFill>
                <a:latin typeface="Consolas" panose="020B0609020204030204" pitchFamily="49" charset="0"/>
                <a:cs typeface="Consolas" panose="020B0609020204030204" pitchFamily="49" charset="0"/>
              </a:rPr>
              <a:t>=1                      # Number of requested tasks</a:t>
            </a:r>
          </a:p>
          <a:p>
            <a:r>
              <a:rPr lang="en-US" sz="2000" dirty="0">
                <a:solidFill>
                  <a:srgbClr val="0070C0"/>
                </a:solidFill>
                <a:latin typeface="Consolas" panose="020B0609020204030204" pitchFamily="49" charset="0"/>
                <a:cs typeface="Consolas" panose="020B0609020204030204" pitchFamily="49" charset="0"/>
              </a:rPr>
              <a:t>#SBATCH --time=0:01:00                  # Max wall time</a:t>
            </a:r>
          </a:p>
          <a:p>
            <a:r>
              <a:rPr lang="en-US" sz="2000" dirty="0">
                <a:solidFill>
                  <a:srgbClr val="0070C0"/>
                </a:solidFill>
                <a:latin typeface="Consolas" panose="020B0609020204030204" pitchFamily="49" charset="0"/>
                <a:cs typeface="Consolas" panose="020B0609020204030204" pitchFamily="49" charset="0"/>
              </a:rPr>
              <a:t>#SBATCH --partition=</a:t>
            </a:r>
            <a:r>
              <a:rPr lang="en-US" sz="2000" dirty="0" err="1">
                <a:solidFill>
                  <a:srgbClr val="0070C0"/>
                </a:solidFill>
                <a:latin typeface="Consolas" panose="020B0609020204030204" pitchFamily="49" charset="0"/>
                <a:cs typeface="Consolas" panose="020B0609020204030204" pitchFamily="49" charset="0"/>
              </a:rPr>
              <a:t>shas</a:t>
            </a:r>
            <a:r>
              <a:rPr lang="en-US" sz="2000" dirty="0">
                <a:solidFill>
                  <a:srgbClr val="0070C0"/>
                </a:solidFill>
                <a:latin typeface="Consolas" panose="020B0609020204030204" pitchFamily="49" charset="0"/>
                <a:cs typeface="Consolas" panose="020B0609020204030204" pitchFamily="49" charset="0"/>
              </a:rPr>
              <a:t>-testing        # Specify Summit Haswell nodes</a:t>
            </a:r>
          </a:p>
          <a:p>
            <a:r>
              <a:rPr lang="en-US" sz="2000" dirty="0">
                <a:solidFill>
                  <a:srgbClr val="0070C0"/>
                </a:solidFill>
                <a:latin typeface="Consolas" panose="020B0609020204030204" pitchFamily="49" charset="0"/>
                <a:cs typeface="Consolas" panose="020B0609020204030204" pitchFamily="49" charset="0"/>
              </a:rPr>
              <a:t>#SBATCH --output=test_%</a:t>
            </a:r>
            <a:r>
              <a:rPr lang="en-US" sz="2000" dirty="0" err="1">
                <a:solidFill>
                  <a:srgbClr val="0070C0"/>
                </a:solidFill>
                <a:latin typeface="Consolas" panose="020B0609020204030204" pitchFamily="49" charset="0"/>
                <a:cs typeface="Consolas" panose="020B0609020204030204" pitchFamily="49" charset="0"/>
              </a:rPr>
              <a:t>j.out</a:t>
            </a:r>
            <a:r>
              <a:rPr lang="en-US" sz="2000" dirty="0">
                <a:solidFill>
                  <a:srgbClr val="0070C0"/>
                </a:solidFill>
                <a:latin typeface="Consolas" panose="020B0609020204030204" pitchFamily="49" charset="0"/>
                <a:cs typeface="Consolas" panose="020B0609020204030204" pitchFamily="49" charset="0"/>
              </a:rPr>
              <a:t>            # Rename standard output file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Updated by:   Shelley Knuth, 17 May 2019</a:t>
            </a:r>
          </a:p>
          <a:p>
            <a:r>
              <a:rPr lang="en-US" sz="2000" dirty="0">
                <a:solidFill>
                  <a:srgbClr val="0070C0"/>
                </a:solidFill>
                <a:latin typeface="Consolas" panose="020B0609020204030204" pitchFamily="49" charset="0"/>
                <a:cs typeface="Consolas" panose="020B0609020204030204" pitchFamily="49" charset="0"/>
              </a:rPr>
              <a:t># Purpose:	To demonstrate how to run a batch job on RC resources</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Purge all existing modules</a:t>
            </a:r>
          </a:p>
          <a:p>
            <a:r>
              <a:rPr lang="en-US" sz="2000" dirty="0">
                <a:solidFill>
                  <a:srgbClr val="0070C0"/>
                </a:solidFill>
                <a:latin typeface="Consolas" panose="020B0609020204030204" pitchFamily="49" charset="0"/>
                <a:cs typeface="Consolas" panose="020B0609020204030204" pitchFamily="49" charset="0"/>
              </a:rPr>
              <a:t>module purge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Run commands</a:t>
            </a:r>
          </a:p>
          <a:p>
            <a:r>
              <a:rPr lang="en-US" sz="2000" dirty="0">
                <a:solidFill>
                  <a:srgbClr val="0070C0"/>
                </a:solidFill>
                <a:latin typeface="Consolas" panose="020B0609020204030204" pitchFamily="49" charset="0"/>
                <a:cs typeface="Consolas" panose="020B0609020204030204" pitchFamily="49" charset="0"/>
              </a:rPr>
              <a:t>echo "This is a test of user $USER"</a:t>
            </a:r>
          </a:p>
        </p:txBody>
      </p:sp>
    </p:spTree>
    <p:extLst>
      <p:ext uri="{BB962C8B-B14F-4D97-AF65-F5344CB8AC3E}">
        <p14:creationId xmlns:p14="http://schemas.microsoft.com/office/powerpoint/2010/main" val="1082045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63958" y="1451890"/>
            <a:ext cx="8174764" cy="702104"/>
          </a:xfrm>
          <a:prstGeom prst="rect">
            <a:avLst/>
          </a:prstGeom>
        </p:spPr>
        <p:txBody>
          <a:bodyPr vert="horz" wrap="square" lIns="0" tIns="12689" rIns="0" bIns="0" rtlCol="0">
            <a:spAutoFit/>
          </a:bodyPr>
          <a:lstStyle/>
          <a:p>
            <a:pPr marL="12689">
              <a:spcBef>
                <a:spcPts val="99"/>
              </a:spcBef>
              <a:tabLst>
                <a:tab pos="3711044" algn="l"/>
              </a:tabLst>
            </a:pPr>
            <a:r>
              <a:rPr lang="en-US" sz="2198" dirty="0">
                <a:solidFill>
                  <a:srgbClr val="2F2B20"/>
                </a:solidFill>
                <a:latin typeface="Helvetica" pitchFamily="2" charset="0"/>
                <a:cs typeface="Courier New"/>
              </a:rPr>
              <a:t>Specified at command line or in job script as… </a:t>
            </a:r>
          </a:p>
          <a:p>
            <a:pPr marL="12689">
              <a:spcBef>
                <a:spcPts val="99"/>
              </a:spcBef>
              <a:tabLst>
                <a:tab pos="3711044" algn="l"/>
              </a:tabLst>
            </a:pPr>
            <a:r>
              <a:rPr sz="2198" dirty="0">
                <a:solidFill>
                  <a:srgbClr val="0070C0"/>
                </a:solidFill>
                <a:latin typeface="Consolas" panose="020B0609020204030204" pitchFamily="49" charset="0"/>
                <a:cs typeface="Consolas" panose="020B0609020204030204" pitchFamily="49" charset="0"/>
              </a:rPr>
              <a:t>#SBATCH </a:t>
            </a:r>
            <a:r>
              <a:rPr sz="2198" dirty="0">
                <a:solidFill>
                  <a:srgbClr val="FF0000"/>
                </a:solidFill>
                <a:latin typeface="Consolas" panose="020B0609020204030204" pitchFamily="49" charset="0"/>
                <a:cs typeface="Consolas" panose="020B0609020204030204" pitchFamily="49" charset="0"/>
              </a:rPr>
              <a:t>&lt;options&gt;</a:t>
            </a:r>
            <a:r>
              <a:rPr lang="en-US" sz="2198" dirty="0">
                <a:solidFill>
                  <a:srgbClr val="FF0000"/>
                </a:solidFill>
                <a:latin typeface="Consolas" panose="020B0609020204030204" pitchFamily="49" charset="0"/>
                <a:cs typeface="Consolas" panose="020B0609020204030204" pitchFamily="49" charset="0"/>
              </a:rPr>
              <a:t> </a:t>
            </a:r>
            <a:r>
              <a:rPr lang="en-US" sz="2198" dirty="0">
                <a:solidFill>
                  <a:srgbClr val="2F2B20"/>
                </a:solidFill>
                <a:latin typeface="Helvetica" pitchFamily="2" charset="0"/>
                <a:cs typeface="Courier New"/>
              </a:rPr>
              <a:t>…where options include: </a:t>
            </a:r>
            <a:endParaRPr sz="2198" dirty="0">
              <a:latin typeface="Helvetica" pitchFamily="2" charset="0"/>
              <a:cs typeface="Courier New"/>
            </a:endParaRPr>
          </a:p>
        </p:txBody>
      </p:sp>
      <p:sp>
        <p:nvSpPr>
          <p:cNvPr id="6" name="object 6"/>
          <p:cNvSpPr txBox="1">
            <a:spLocks noGrp="1"/>
          </p:cNvSpPr>
          <p:nvPr>
            <p:ph type="title"/>
          </p:nvPr>
        </p:nvSpPr>
        <p:spPr>
          <a:xfrm>
            <a:off x="863958" y="343050"/>
            <a:ext cx="10515600" cy="1325563"/>
          </a:xfrm>
        </p:spPr>
        <p:txBody>
          <a:bodyPr/>
          <a:lstStyle/>
          <a:p>
            <a:r>
              <a:rPr lang="en-US" dirty="0"/>
              <a:t>SBATCH Options</a:t>
            </a:r>
          </a:p>
        </p:txBody>
      </p:sp>
      <p:sp>
        <p:nvSpPr>
          <p:cNvPr id="3" name="object 3"/>
          <p:cNvSpPr txBox="1"/>
          <p:nvPr/>
        </p:nvSpPr>
        <p:spPr>
          <a:xfrm>
            <a:off x="863958" y="2253161"/>
            <a:ext cx="3057144" cy="3347059"/>
          </a:xfrm>
          <a:prstGeom prst="rect">
            <a:avLst/>
          </a:prstGeom>
        </p:spPr>
        <p:txBody>
          <a:bodyPr vert="horz" wrap="square" lIns="0" tIns="12689" rIns="0" bIns="0" rtlCol="0">
            <a:spAutoFit/>
          </a:bodyPr>
          <a:lstStyle/>
          <a:p>
            <a:pPr marL="241100" indent="-228411">
              <a:lnSpc>
                <a:spcPts val="2634"/>
              </a:lnSpc>
              <a:spcBef>
                <a:spcPts val="99"/>
              </a:spcBef>
              <a:buClr>
                <a:srgbClr val="A9A57C"/>
              </a:buClr>
              <a:buChar char="•"/>
              <a:tabLst>
                <a:tab pos="240465" algn="l"/>
                <a:tab pos="241100" algn="l"/>
              </a:tabLst>
            </a:pPr>
            <a:r>
              <a:rPr sz="2198" spc="6" dirty="0">
                <a:solidFill>
                  <a:srgbClr val="2F2B20"/>
                </a:solidFill>
                <a:latin typeface="Arial"/>
                <a:cs typeface="Arial"/>
              </a:rPr>
              <a:t>Allocation:</a:t>
            </a:r>
            <a:endParaRPr sz="2198" dirty="0">
              <a:latin typeface="Arial"/>
              <a:cs typeface="Arial"/>
            </a:endParaRPr>
          </a:p>
          <a:p>
            <a:pPr marL="241100" indent="-228411">
              <a:lnSpc>
                <a:spcPts val="2634"/>
              </a:lnSpc>
              <a:buClr>
                <a:srgbClr val="A9A57C"/>
              </a:buClr>
              <a:buChar char="•"/>
              <a:tabLst>
                <a:tab pos="240465" algn="l"/>
                <a:tab pos="241100" algn="l"/>
              </a:tabLst>
            </a:pPr>
            <a:r>
              <a:rPr sz="2198" dirty="0">
                <a:solidFill>
                  <a:srgbClr val="2F2B20"/>
                </a:solidFill>
                <a:latin typeface="Arial"/>
                <a:cs typeface="Arial"/>
              </a:rPr>
              <a:t>Partition: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dirty="0">
                <a:solidFill>
                  <a:srgbClr val="2F2B20"/>
                </a:solidFill>
                <a:latin typeface="Arial"/>
                <a:cs typeface="Arial"/>
              </a:rPr>
              <a:t>Sending</a:t>
            </a:r>
            <a:r>
              <a:rPr sz="2198" spc="-16" dirty="0">
                <a:solidFill>
                  <a:srgbClr val="2F2B20"/>
                </a:solidFill>
                <a:latin typeface="Arial"/>
                <a:cs typeface="Arial"/>
              </a:rPr>
              <a:t> </a:t>
            </a:r>
            <a:r>
              <a:rPr sz="2198" spc="-10" dirty="0">
                <a:solidFill>
                  <a:srgbClr val="2F2B20"/>
                </a:solidFill>
                <a:latin typeface="Arial"/>
                <a:cs typeface="Arial"/>
              </a:rPr>
              <a:t>emails:</a:t>
            </a:r>
            <a:endParaRPr sz="2198" dirty="0">
              <a:latin typeface="Arial"/>
              <a:cs typeface="Arial"/>
            </a:endParaRPr>
          </a:p>
          <a:p>
            <a:pPr marL="241100" indent="-228411">
              <a:lnSpc>
                <a:spcPts val="2634"/>
              </a:lnSpc>
              <a:buClr>
                <a:srgbClr val="A9A57C"/>
              </a:buClr>
              <a:buChar char="•"/>
              <a:tabLst>
                <a:tab pos="240465" algn="l"/>
                <a:tab pos="241100" algn="l"/>
              </a:tabLst>
            </a:pPr>
            <a:r>
              <a:rPr sz="2198" spc="-30" dirty="0">
                <a:solidFill>
                  <a:srgbClr val="2F2B20"/>
                </a:solidFill>
                <a:latin typeface="Arial"/>
                <a:cs typeface="Arial"/>
              </a:rPr>
              <a:t>Email</a:t>
            </a:r>
            <a:r>
              <a:rPr sz="2198" spc="-6" dirty="0">
                <a:solidFill>
                  <a:srgbClr val="2F2B20"/>
                </a:solidFill>
                <a:latin typeface="Arial"/>
                <a:cs typeface="Arial"/>
              </a:rPr>
              <a:t> </a:t>
            </a:r>
            <a:r>
              <a:rPr sz="2198" dirty="0">
                <a:solidFill>
                  <a:srgbClr val="2F2B20"/>
                </a:solidFill>
                <a:latin typeface="Arial"/>
                <a:cs typeface="Arial"/>
              </a:rPr>
              <a:t>address:</a:t>
            </a:r>
            <a:endParaRPr sz="2198" dirty="0">
              <a:latin typeface="Arial"/>
              <a:cs typeface="Arial"/>
            </a:endParaRP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Number </a:t>
            </a:r>
            <a:r>
              <a:rPr sz="2198" spc="30" dirty="0">
                <a:solidFill>
                  <a:srgbClr val="2F2B20"/>
                </a:solidFill>
                <a:latin typeface="Arial"/>
                <a:cs typeface="Arial"/>
              </a:rPr>
              <a:t>of</a:t>
            </a:r>
            <a:r>
              <a:rPr sz="2198" spc="-69" dirty="0">
                <a:solidFill>
                  <a:srgbClr val="2F2B20"/>
                </a:solidFill>
                <a:latin typeface="Arial"/>
                <a:cs typeface="Arial"/>
              </a:rPr>
              <a:t> </a:t>
            </a:r>
            <a:r>
              <a:rPr sz="2198" spc="6" dirty="0">
                <a:solidFill>
                  <a:srgbClr val="2F2B20"/>
                </a:solidFill>
                <a:latin typeface="Arial"/>
                <a:cs typeface="Arial"/>
              </a:rPr>
              <a:t>nodes:</a:t>
            </a:r>
            <a:endParaRPr sz="2198" dirty="0">
              <a:latin typeface="Arial"/>
              <a:cs typeface="Arial"/>
            </a:endParaRPr>
          </a:p>
          <a:p>
            <a:pPr marL="241100" indent="-228411">
              <a:lnSpc>
                <a:spcPts val="2634"/>
              </a:lnSpc>
              <a:buClr>
                <a:srgbClr val="A9A57C"/>
              </a:buClr>
              <a:buChar char="•"/>
              <a:tabLst>
                <a:tab pos="240465" algn="l"/>
                <a:tab pos="241100" algn="l"/>
              </a:tabLst>
            </a:pPr>
            <a:r>
              <a:rPr lang="en-US" sz="2198" spc="-6" dirty="0">
                <a:solidFill>
                  <a:srgbClr val="2F2B20"/>
                </a:solidFill>
                <a:latin typeface="Arial"/>
                <a:cs typeface="Arial"/>
              </a:rPr>
              <a:t>Number of Tasks</a:t>
            </a: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Quality </a:t>
            </a:r>
            <a:r>
              <a:rPr sz="2198" spc="30" dirty="0">
                <a:solidFill>
                  <a:srgbClr val="2F2B20"/>
                </a:solidFill>
                <a:latin typeface="Arial"/>
                <a:cs typeface="Arial"/>
              </a:rPr>
              <a:t>of</a:t>
            </a:r>
            <a:r>
              <a:rPr sz="2198" spc="-20" dirty="0">
                <a:solidFill>
                  <a:srgbClr val="2F2B20"/>
                </a:solidFill>
                <a:latin typeface="Arial"/>
                <a:cs typeface="Arial"/>
              </a:rPr>
              <a:t> </a:t>
            </a:r>
            <a:r>
              <a:rPr sz="2198" spc="-6" dirty="0">
                <a:solidFill>
                  <a:srgbClr val="2F2B20"/>
                </a:solidFill>
                <a:latin typeface="Arial"/>
                <a:cs typeface="Arial"/>
              </a:rPr>
              <a:t>service:</a:t>
            </a:r>
            <a:endParaRPr sz="2198" dirty="0">
              <a:latin typeface="Arial"/>
              <a:cs typeface="Arial"/>
            </a:endParaRPr>
          </a:p>
          <a:p>
            <a:pPr marL="241100" indent="-228411">
              <a:lnSpc>
                <a:spcPts val="2634"/>
              </a:lnSpc>
              <a:buClr>
                <a:srgbClr val="A9A57C"/>
              </a:buClr>
              <a:buChar char="•"/>
              <a:tabLst>
                <a:tab pos="240465" algn="l"/>
                <a:tab pos="241100" algn="l"/>
              </a:tabLst>
            </a:pPr>
            <a:r>
              <a:rPr sz="2198" spc="-10" dirty="0">
                <a:solidFill>
                  <a:srgbClr val="2F2B20"/>
                </a:solidFill>
                <a:latin typeface="Arial"/>
                <a:cs typeface="Arial"/>
              </a:rPr>
              <a:t>Reservation: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spc="-46" dirty="0">
                <a:solidFill>
                  <a:srgbClr val="2F2B20"/>
                </a:solidFill>
                <a:latin typeface="Arial"/>
                <a:cs typeface="Arial"/>
              </a:rPr>
              <a:t>Wall</a:t>
            </a:r>
            <a:r>
              <a:rPr sz="2198" spc="-6" dirty="0">
                <a:solidFill>
                  <a:srgbClr val="2F2B20"/>
                </a:solidFill>
                <a:latin typeface="Arial"/>
                <a:cs typeface="Arial"/>
              </a:rPr>
              <a:t> </a:t>
            </a:r>
            <a:r>
              <a:rPr sz="2198" spc="6" dirty="0">
                <a:solidFill>
                  <a:srgbClr val="2F2B20"/>
                </a:solidFill>
                <a:latin typeface="Arial"/>
                <a:cs typeface="Arial"/>
              </a:rPr>
              <a:t>time:</a:t>
            </a:r>
            <a:endParaRPr sz="2198" dirty="0">
              <a:latin typeface="Arial"/>
              <a:cs typeface="Arial"/>
            </a:endParaRPr>
          </a:p>
          <a:p>
            <a:pPr marL="241100" indent="-228411">
              <a:lnSpc>
                <a:spcPts val="2634"/>
              </a:lnSpc>
              <a:buClr>
                <a:srgbClr val="A9A57C"/>
              </a:buClr>
              <a:buChar char="•"/>
              <a:tabLst>
                <a:tab pos="240465" algn="l"/>
                <a:tab pos="241100" algn="l"/>
              </a:tabLst>
            </a:pPr>
            <a:r>
              <a:rPr sz="2198" spc="50" dirty="0">
                <a:solidFill>
                  <a:srgbClr val="2F2B20"/>
                </a:solidFill>
                <a:latin typeface="Arial"/>
                <a:cs typeface="Arial"/>
              </a:rPr>
              <a:t>Job</a:t>
            </a:r>
            <a:r>
              <a:rPr sz="2198" spc="-16" dirty="0">
                <a:solidFill>
                  <a:srgbClr val="2F2B20"/>
                </a:solidFill>
                <a:latin typeface="Arial"/>
                <a:cs typeface="Arial"/>
              </a:rPr>
              <a:t> </a:t>
            </a:r>
            <a:r>
              <a:rPr sz="2198" spc="-10" dirty="0">
                <a:solidFill>
                  <a:srgbClr val="2F2B20"/>
                </a:solidFill>
                <a:latin typeface="Arial"/>
                <a:cs typeface="Arial"/>
              </a:rPr>
              <a:t>Name:</a:t>
            </a:r>
            <a:endParaRPr sz="2198" dirty="0">
              <a:latin typeface="Arial"/>
              <a:cs typeface="Arial"/>
            </a:endParaRPr>
          </a:p>
        </p:txBody>
      </p:sp>
      <p:sp>
        <p:nvSpPr>
          <p:cNvPr id="4" name="object 4"/>
          <p:cNvSpPr txBox="1"/>
          <p:nvPr/>
        </p:nvSpPr>
        <p:spPr>
          <a:xfrm>
            <a:off x="3696929" y="2192195"/>
            <a:ext cx="3326415" cy="3373249"/>
          </a:xfrm>
          <a:prstGeom prst="rect">
            <a:avLst/>
          </a:prstGeom>
        </p:spPr>
        <p:txBody>
          <a:bodyPr vert="horz" wrap="square" lIns="0" tIns="118001" rIns="0" bIns="0" rtlCol="0">
            <a:spAutoFit/>
          </a:bodyPr>
          <a:lstStyle/>
          <a:p>
            <a:pPr marL="12689">
              <a:spcBef>
                <a:spcPts val="929"/>
              </a:spcBef>
            </a:pPr>
            <a:r>
              <a:rPr sz="1498" spc="-6" dirty="0">
                <a:solidFill>
                  <a:srgbClr val="0070C0"/>
                </a:solidFill>
                <a:latin typeface="Consolas" panose="020B0609020204030204" pitchFamily="49" charset="0"/>
                <a:cs typeface="Consolas" panose="020B0609020204030204" pitchFamily="49" charset="0"/>
              </a:rPr>
              <a:t>--account=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account_n</a:t>
            </a:r>
            <a:r>
              <a:rPr lang="en-US" sz="1498" spc="-6" dirty="0" err="1">
                <a:solidFill>
                  <a:srgbClr val="FF0000"/>
                </a:solidFill>
                <a:latin typeface="Consolas" panose="020B0609020204030204" pitchFamily="49" charset="0"/>
                <a:cs typeface="Consolas" panose="020B0609020204030204" pitchFamily="49" charset="0"/>
              </a:rPr>
              <a:t>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--partition=</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partition_name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--mail-type=</a:t>
            </a:r>
            <a:r>
              <a:rPr sz="1498" spc="-6" dirty="0">
                <a:solidFill>
                  <a:srgbClr val="FF0000"/>
                </a:solidFill>
                <a:latin typeface="Consolas" panose="020B0609020204030204" pitchFamily="49" charset="0"/>
                <a:cs typeface="Consolas" panose="020B0609020204030204" pitchFamily="49" charset="0"/>
              </a:rPr>
              <a:t>&lt;type&gt;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--mail-user=</a:t>
            </a:r>
            <a:r>
              <a:rPr sz="1498" spc="-6" dirty="0">
                <a:solidFill>
                  <a:srgbClr val="FF0000"/>
                </a:solidFill>
                <a:latin typeface="Consolas" panose="020B0609020204030204" pitchFamily="49" charset="0"/>
                <a:cs typeface="Consolas" panose="020B0609020204030204" pitchFamily="49" charset="0"/>
              </a:rPr>
              <a:t>&lt;user&gt;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--nodes=</a:t>
            </a:r>
            <a:r>
              <a:rPr sz="1498" spc="-6" dirty="0">
                <a:solidFill>
                  <a:srgbClr val="FF0000"/>
                </a:solidFill>
                <a:latin typeface="Consolas" panose="020B0609020204030204" pitchFamily="49" charset="0"/>
                <a:cs typeface="Consolas" panose="020B0609020204030204" pitchFamily="49" charset="0"/>
              </a:rPr>
              <a:t>&lt;nodes&gt;</a:t>
            </a:r>
            <a:endParaRPr lang="en-US" sz="1498" spc="-6" dirty="0">
              <a:solidFill>
                <a:srgbClr val="FF0000"/>
              </a:solidFill>
              <a:latin typeface="Consolas" panose="020B0609020204030204" pitchFamily="49" charset="0"/>
              <a:cs typeface="Consolas" panose="020B0609020204030204" pitchFamily="49" charset="0"/>
            </a:endParaRPr>
          </a:p>
          <a:p>
            <a:pPr marL="12689">
              <a:spcBef>
                <a:spcPts val="834"/>
              </a:spcBef>
            </a:pPr>
            <a:r>
              <a:rPr lang="en-US" sz="1498" spc="-6" dirty="0">
                <a:solidFill>
                  <a:srgbClr val="0070C0"/>
                </a:solidFill>
                <a:latin typeface="Consolas" panose="020B0609020204030204" pitchFamily="49" charset="0"/>
                <a:cs typeface="Consolas" panose="020B0609020204030204" pitchFamily="49" charset="0"/>
              </a:rPr>
              <a:t>--</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a:t>
            </a:r>
            <a:r>
              <a:rPr lang="en-US" sz="1498" spc="-6" dirty="0">
                <a:solidFill>
                  <a:srgbClr val="FF0000"/>
                </a:solidFill>
                <a:latin typeface="Consolas" panose="020B0609020204030204" pitchFamily="49" charset="0"/>
                <a:cs typeface="Consolas" panose="020B0609020204030204" pitchFamily="49" charset="0"/>
              </a:rPr>
              <a:t>&lt;number-of-tasks&gt;</a:t>
            </a:r>
            <a:endParaRPr sz="1498" dirty="0">
              <a:solidFill>
                <a:srgbClr val="FF0000"/>
              </a:solidFill>
              <a:latin typeface="Consolas" panose="020B0609020204030204" pitchFamily="49" charset="0"/>
              <a:cs typeface="Consolas" panose="020B0609020204030204" pitchFamily="49" charset="0"/>
            </a:endParaRPr>
          </a:p>
          <a:p>
            <a:pPr marL="12689">
              <a:spcBef>
                <a:spcPts val="828"/>
              </a:spcBef>
            </a:pP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qos</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--reservation=</a:t>
            </a:r>
            <a:r>
              <a:rPr sz="1498" spc="-6" dirty="0">
                <a:solidFill>
                  <a:srgbClr val="FF0000"/>
                </a:solidFill>
                <a:latin typeface="Consolas" panose="020B0609020204030204" pitchFamily="49" charset="0"/>
                <a:cs typeface="Consolas" panose="020B0609020204030204" pitchFamily="49" charset="0"/>
              </a:rPr>
              <a:t>&lt;name&gt;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--time=</a:t>
            </a:r>
            <a:r>
              <a:rPr sz="1498" spc="-6" dirty="0">
                <a:solidFill>
                  <a:srgbClr val="FF0000"/>
                </a:solidFill>
                <a:latin typeface="Consolas" panose="020B0609020204030204" pitchFamily="49" charset="0"/>
                <a:cs typeface="Consolas" panose="020B0609020204030204" pitchFamily="49" charset="0"/>
              </a:rPr>
              <a:t>&lt;wall</a:t>
            </a:r>
            <a:r>
              <a:rPr sz="1498" spc="-16" dirty="0">
                <a:solidFill>
                  <a:srgbClr val="FF0000"/>
                </a:solidFill>
                <a:latin typeface="Consolas" panose="020B0609020204030204" pitchFamily="49" charset="0"/>
                <a:cs typeface="Consolas" panose="020B0609020204030204" pitchFamily="49" charset="0"/>
              </a:rPr>
              <a:t> </a:t>
            </a:r>
            <a:r>
              <a:rPr sz="1498" spc="-6" dirty="0">
                <a:solidFill>
                  <a:srgbClr val="FF0000"/>
                </a:solidFill>
                <a:latin typeface="Consolas" panose="020B0609020204030204" pitchFamily="49" charset="0"/>
                <a:cs typeface="Consolas" panose="020B0609020204030204" pitchFamily="49" charset="0"/>
              </a:rPr>
              <a:t>time&gt;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--job-name=</a:t>
            </a:r>
            <a:r>
              <a:rPr sz="1498" spc="-6" dirty="0">
                <a:solidFill>
                  <a:srgbClr val="FF0000"/>
                </a:solidFill>
                <a:latin typeface="Consolas" panose="020B0609020204030204" pitchFamily="49" charset="0"/>
                <a:cs typeface="Consolas" panose="020B0609020204030204" pitchFamily="49" charset="0"/>
              </a:rPr>
              <a:t>&lt;jobname&gt;</a:t>
            </a:r>
            <a:endParaRPr sz="1498" dirty="0">
              <a:solidFill>
                <a:srgbClr val="FF0000"/>
              </a:solidFill>
              <a:latin typeface="Consolas" panose="020B0609020204030204" pitchFamily="49" charset="0"/>
              <a:cs typeface="Consolas" panose="020B0609020204030204" pitchFamily="49" charset="0"/>
            </a:endParaRPr>
          </a:p>
        </p:txBody>
      </p:sp>
      <p:sp>
        <p:nvSpPr>
          <p:cNvPr id="5" name="object 5"/>
          <p:cNvSpPr txBox="1"/>
          <p:nvPr/>
        </p:nvSpPr>
        <p:spPr>
          <a:xfrm>
            <a:off x="2315887" y="5637692"/>
            <a:ext cx="7611741" cy="438532"/>
          </a:xfrm>
          <a:prstGeom prst="rect">
            <a:avLst/>
          </a:prstGeom>
        </p:spPr>
        <p:txBody>
          <a:bodyPr vert="horz" wrap="square" lIns="0" tIns="53291" rIns="0" bIns="0" rtlCol="0">
            <a:spAutoFit/>
          </a:bodyPr>
          <a:lstStyle/>
          <a:p>
            <a:pPr marL="12689" marR="5075">
              <a:lnSpc>
                <a:spcPts val="1468"/>
              </a:lnSpc>
              <a:spcBef>
                <a:spcPts val="420"/>
              </a:spcBef>
              <a:buClr>
                <a:srgbClr val="A9A57C"/>
              </a:buClr>
              <a:tabLst>
                <a:tab pos="240465" algn="l"/>
                <a:tab pos="241100" algn="l"/>
              </a:tabLst>
            </a:pPr>
            <a:r>
              <a:rPr sz="1498" i="1" spc="-30" dirty="0">
                <a:solidFill>
                  <a:srgbClr val="2F2B20"/>
                </a:solidFill>
                <a:latin typeface="Arial"/>
                <a:cs typeface="Arial"/>
              </a:rPr>
              <a:t>FYI: </a:t>
            </a:r>
            <a:r>
              <a:rPr sz="1498" i="1" spc="-59" dirty="0">
                <a:solidFill>
                  <a:srgbClr val="2F2B20"/>
                </a:solidFill>
                <a:latin typeface="Arial"/>
                <a:cs typeface="Arial"/>
              </a:rPr>
              <a:t>You </a:t>
            </a:r>
            <a:r>
              <a:rPr sz="1498" i="1" spc="30" dirty="0">
                <a:solidFill>
                  <a:srgbClr val="2F2B20"/>
                </a:solidFill>
                <a:latin typeface="Arial"/>
                <a:cs typeface="Arial"/>
              </a:rPr>
              <a:t>do </a:t>
            </a:r>
            <a:r>
              <a:rPr sz="1498" i="1" spc="-30" dirty="0">
                <a:solidFill>
                  <a:srgbClr val="2F2B20"/>
                </a:solidFill>
                <a:latin typeface="Arial"/>
                <a:cs typeface="Arial"/>
              </a:rPr>
              <a:t>NOT </a:t>
            </a:r>
            <a:r>
              <a:rPr sz="1498" i="1" dirty="0">
                <a:solidFill>
                  <a:srgbClr val="2F2B20"/>
                </a:solidFill>
                <a:latin typeface="Arial"/>
                <a:cs typeface="Arial"/>
              </a:rPr>
              <a:t>actually </a:t>
            </a:r>
            <a:r>
              <a:rPr sz="1498" i="1" spc="10" dirty="0">
                <a:solidFill>
                  <a:srgbClr val="2F2B20"/>
                </a:solidFill>
                <a:latin typeface="Arial"/>
                <a:cs typeface="Arial"/>
              </a:rPr>
              <a:t>type </a:t>
            </a:r>
            <a:r>
              <a:rPr sz="1498" i="1" spc="16" dirty="0">
                <a:solidFill>
                  <a:srgbClr val="FF0000"/>
                </a:solidFill>
                <a:latin typeface="Arial"/>
                <a:cs typeface="Arial"/>
              </a:rPr>
              <a:t>&lt;&gt;</a:t>
            </a:r>
            <a:r>
              <a:rPr sz="1498" i="1" spc="16" dirty="0">
                <a:solidFill>
                  <a:srgbClr val="2F2B20"/>
                </a:solidFill>
                <a:latin typeface="Arial"/>
                <a:cs typeface="Arial"/>
              </a:rPr>
              <a:t> </a:t>
            </a:r>
            <a:r>
              <a:rPr sz="1498" i="1" dirty="0">
                <a:solidFill>
                  <a:srgbClr val="2F2B20"/>
                </a:solidFill>
                <a:latin typeface="Arial"/>
                <a:cs typeface="Arial"/>
              </a:rPr>
              <a:t>above </a:t>
            </a:r>
            <a:r>
              <a:rPr sz="1498" i="1" spc="-85" dirty="0">
                <a:solidFill>
                  <a:srgbClr val="2F2B20"/>
                </a:solidFill>
                <a:latin typeface="Arial"/>
                <a:cs typeface="Arial"/>
              </a:rPr>
              <a:t>– </a:t>
            </a:r>
            <a:r>
              <a:rPr sz="1498" i="1" spc="6" dirty="0">
                <a:solidFill>
                  <a:srgbClr val="2F2B20"/>
                </a:solidFill>
                <a:latin typeface="Arial"/>
                <a:cs typeface="Arial"/>
              </a:rPr>
              <a:t>this </a:t>
            </a:r>
            <a:r>
              <a:rPr sz="1498" i="1" dirty="0">
                <a:solidFill>
                  <a:srgbClr val="2F2B20"/>
                </a:solidFill>
                <a:latin typeface="Arial"/>
                <a:cs typeface="Arial"/>
              </a:rPr>
              <a:t>designates </a:t>
            </a:r>
            <a:r>
              <a:rPr sz="1498" i="1" spc="6" dirty="0">
                <a:solidFill>
                  <a:srgbClr val="2F2B20"/>
                </a:solidFill>
                <a:latin typeface="Arial"/>
                <a:cs typeface="Arial"/>
              </a:rPr>
              <a:t>something </a:t>
            </a:r>
            <a:r>
              <a:rPr sz="1498" i="1" spc="10" dirty="0">
                <a:solidFill>
                  <a:srgbClr val="2F2B20"/>
                </a:solidFill>
                <a:latin typeface="Arial"/>
                <a:cs typeface="Arial"/>
              </a:rPr>
              <a:t>specific </a:t>
            </a:r>
            <a:r>
              <a:rPr sz="1498" i="1" dirty="0">
                <a:solidFill>
                  <a:srgbClr val="2F2B20"/>
                </a:solidFill>
                <a:latin typeface="Arial"/>
                <a:cs typeface="Arial"/>
              </a:rPr>
              <a:t>you </a:t>
            </a:r>
            <a:r>
              <a:rPr sz="1498" i="1" spc="-20" dirty="0">
                <a:solidFill>
                  <a:srgbClr val="2F2B20"/>
                </a:solidFill>
                <a:latin typeface="Arial"/>
                <a:cs typeface="Arial"/>
              </a:rPr>
              <a:t>as </a:t>
            </a:r>
            <a:r>
              <a:rPr sz="1498" i="1" spc="-30" dirty="0">
                <a:solidFill>
                  <a:srgbClr val="2F2B20"/>
                </a:solidFill>
                <a:latin typeface="Arial"/>
                <a:cs typeface="Arial"/>
              </a:rPr>
              <a:t>a  </a:t>
            </a:r>
            <a:r>
              <a:rPr sz="1498" i="1" spc="-10" dirty="0">
                <a:solidFill>
                  <a:srgbClr val="2F2B20"/>
                </a:solidFill>
                <a:latin typeface="Arial"/>
                <a:cs typeface="Arial"/>
              </a:rPr>
              <a:t>user </a:t>
            </a:r>
            <a:r>
              <a:rPr sz="1498" i="1" spc="16" dirty="0">
                <a:solidFill>
                  <a:srgbClr val="2F2B20"/>
                </a:solidFill>
                <a:latin typeface="Arial"/>
                <a:cs typeface="Arial"/>
              </a:rPr>
              <a:t>must </a:t>
            </a:r>
            <a:r>
              <a:rPr sz="1498" i="1" spc="-6" dirty="0">
                <a:solidFill>
                  <a:srgbClr val="2F2B20"/>
                </a:solidFill>
                <a:latin typeface="Arial"/>
                <a:cs typeface="Arial"/>
              </a:rPr>
              <a:t>enter </a:t>
            </a:r>
            <a:r>
              <a:rPr sz="1498" i="1" spc="10" dirty="0">
                <a:solidFill>
                  <a:srgbClr val="2F2B20"/>
                </a:solidFill>
                <a:latin typeface="Arial"/>
                <a:cs typeface="Arial"/>
              </a:rPr>
              <a:t>about </a:t>
            </a:r>
            <a:r>
              <a:rPr sz="1498" i="1" dirty="0">
                <a:solidFill>
                  <a:srgbClr val="2F2B20"/>
                </a:solidFill>
                <a:latin typeface="Arial"/>
                <a:cs typeface="Arial"/>
              </a:rPr>
              <a:t>your</a:t>
            </a:r>
            <a:r>
              <a:rPr sz="1498" i="1" spc="-50" dirty="0">
                <a:solidFill>
                  <a:srgbClr val="2F2B20"/>
                </a:solidFill>
                <a:latin typeface="Arial"/>
                <a:cs typeface="Arial"/>
              </a:rPr>
              <a:t> </a:t>
            </a:r>
            <a:r>
              <a:rPr sz="1498" i="1" spc="26" dirty="0">
                <a:solidFill>
                  <a:srgbClr val="2F2B20"/>
                </a:solidFill>
                <a:latin typeface="Arial"/>
                <a:cs typeface="Arial"/>
              </a:rPr>
              <a:t>job</a:t>
            </a:r>
            <a:endParaRPr sz="1498" i="1" dirty="0">
              <a:latin typeface="Arial"/>
              <a:cs typeface="Arial"/>
            </a:endParaRP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r>
              <a:rPr lang="en-US"/>
              <a:t>9/27/19</a:t>
            </a:r>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CMU - 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11</a:t>
            </a:fld>
            <a:endParaRPr lang="en-US"/>
          </a:p>
        </p:txBody>
      </p:sp>
      <p:sp>
        <p:nvSpPr>
          <p:cNvPr id="10" name="Rectangle 9">
            <a:extLst>
              <a:ext uri="{FF2B5EF4-FFF2-40B4-BE49-F238E27FC236}">
                <a16:creationId xmlns:a16="http://schemas.microsoft.com/office/drawing/2014/main" id="{8F813389-1BEF-0946-933F-57FA69701DBB}"/>
              </a:ext>
            </a:extLst>
          </p:cNvPr>
          <p:cNvSpPr/>
          <p:nvPr/>
        </p:nvSpPr>
        <p:spPr>
          <a:xfrm>
            <a:off x="7023344" y="3328500"/>
            <a:ext cx="2904284" cy="461665"/>
          </a:xfrm>
          <a:prstGeom prst="rect">
            <a:avLst/>
          </a:prstGeom>
        </p:spPr>
        <p:txBody>
          <a:bodyPr wrap="square">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Tree>
    <p:extLst>
      <p:ext uri="{BB962C8B-B14F-4D97-AF65-F5344CB8AC3E}">
        <p14:creationId xmlns:p14="http://schemas.microsoft.com/office/powerpoint/2010/main" val="2103014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19A1468-BA5D-CD46-A1C5-5786C0EC62EE}"/>
              </a:ext>
            </a:extLst>
          </p:cNvPr>
          <p:cNvGraphicFramePr>
            <a:graphicFrameLocks noGrp="1"/>
          </p:cNvGraphicFramePr>
          <p:nvPr>
            <p:extLst>
              <p:ext uri="{D42A27DB-BD31-4B8C-83A1-F6EECF244321}">
                <p14:modId xmlns:p14="http://schemas.microsoft.com/office/powerpoint/2010/main" val="4006373324"/>
              </p:ext>
            </p:extLst>
          </p:nvPr>
        </p:nvGraphicFramePr>
        <p:xfrm>
          <a:off x="2066919" y="1650132"/>
          <a:ext cx="7903962" cy="4170261"/>
        </p:xfrm>
        <a:graphic>
          <a:graphicData uri="http://schemas.openxmlformats.org/drawingml/2006/table">
            <a:tbl>
              <a:tblPr/>
              <a:tblGrid>
                <a:gridCol w="1926020">
                  <a:extLst>
                    <a:ext uri="{9D8B030D-6E8A-4147-A177-3AD203B41FA5}">
                      <a16:colId xmlns:a16="http://schemas.microsoft.com/office/drawing/2014/main" val="20000"/>
                    </a:ext>
                  </a:extLst>
                </a:gridCol>
                <a:gridCol w="1892830">
                  <a:extLst>
                    <a:ext uri="{9D8B030D-6E8A-4147-A177-3AD203B41FA5}">
                      <a16:colId xmlns:a16="http://schemas.microsoft.com/office/drawing/2014/main" val="20001"/>
                    </a:ext>
                  </a:extLst>
                </a:gridCol>
                <a:gridCol w="1246909">
                  <a:extLst>
                    <a:ext uri="{9D8B030D-6E8A-4147-A177-3AD203B41FA5}">
                      <a16:colId xmlns:a16="http://schemas.microsoft.com/office/drawing/2014/main" val="20002"/>
                    </a:ext>
                  </a:extLst>
                </a:gridCol>
                <a:gridCol w="1389413">
                  <a:extLst>
                    <a:ext uri="{9D8B030D-6E8A-4147-A177-3AD203B41FA5}">
                      <a16:colId xmlns:a16="http://schemas.microsoft.com/office/drawing/2014/main" val="20003"/>
                    </a:ext>
                  </a:extLst>
                </a:gridCol>
                <a:gridCol w="1448790">
                  <a:extLst>
                    <a:ext uri="{9D8B030D-6E8A-4147-A177-3AD203B41FA5}">
                      <a16:colId xmlns:a16="http://schemas.microsoft.com/office/drawing/2014/main" val="20004"/>
                    </a:ext>
                  </a:extLst>
                </a:gridCol>
              </a:tblGrid>
              <a:tr h="683229">
                <a:tc>
                  <a:txBody>
                    <a:bodyPr/>
                    <a:lstStyle/>
                    <a:p>
                      <a:pPr rtl="0" fontAlgn="t">
                        <a:spcBef>
                          <a:spcPts val="0"/>
                        </a:spcBef>
                        <a:spcAft>
                          <a:spcPts val="0"/>
                        </a:spcAft>
                      </a:pPr>
                      <a:r>
                        <a:rPr lang="en-US" sz="1800" b="1" i="0" u="none" strike="noStrike" dirty="0">
                          <a:solidFill>
                            <a:srgbClr val="000000"/>
                          </a:solidFill>
                          <a:effectLst/>
                          <a:latin typeface="Arial" charset="0"/>
                        </a:rPr>
                        <a:t>Partition</a:t>
                      </a:r>
                    </a:p>
                    <a:p>
                      <a:pPr rtl="0" fontAlgn="t">
                        <a:spcBef>
                          <a:spcPts val="0"/>
                        </a:spcBef>
                        <a:spcAft>
                          <a:spcPts val="0"/>
                        </a:spcAft>
                      </a:pPr>
                      <a:r>
                        <a:rPr lang="en-US" sz="1800" b="1" i="0" u="none" strike="noStrike" dirty="0">
                          <a:solidFill>
                            <a:srgbClr val="000000"/>
                          </a:solidFill>
                          <a:effectLst/>
                          <a:latin typeface="Arial" charset="0"/>
                        </a:rPr>
                        <a:t>(sub-partition)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Description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a:solidFill>
                            <a:srgbClr val="000000"/>
                          </a:solidFill>
                          <a:effectLst/>
                          <a:latin typeface="Arial" charset="0"/>
                        </a:rPr>
                        <a:t># of nodes</a:t>
                      </a:r>
                      <a:endParaRPr lang="en-US" sz="1800" b="1">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cores/node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GPUs/node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73670">
                <a:tc>
                  <a:txBody>
                    <a:bodyPr/>
                    <a:lstStyle/>
                    <a:p>
                      <a:pPr rtl="0" fontAlgn="t">
                        <a:spcBef>
                          <a:spcPts val="0"/>
                        </a:spcBef>
                        <a:spcAft>
                          <a:spcPts val="0"/>
                        </a:spcAft>
                      </a:pPr>
                      <a:r>
                        <a:rPr lang="en-US" sz="1800" b="0" i="0" u="none" strike="noStrike" dirty="0" err="1">
                          <a:solidFill>
                            <a:srgbClr val="000000"/>
                          </a:solidFill>
                          <a:effectLst/>
                          <a:latin typeface="Arial" charset="0"/>
                        </a:rPr>
                        <a:t>shas</a:t>
                      </a:r>
                      <a:endParaRPr lang="en-US" sz="1800" b="0" i="0" u="none" strike="noStrike" dirty="0">
                        <a:solidFill>
                          <a:srgbClr val="000000"/>
                        </a:solidFill>
                        <a:effectLst/>
                        <a:latin typeface="Arial" charset="0"/>
                      </a:endParaRP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-testing)</a:t>
                      </a: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General Compute (Haswell)</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~450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sgpu</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sgpu</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GPU-enabled nodes</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10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effectively 4</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smem</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High-memory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5</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48</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0</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788104">
                <a:tc>
                  <a:txBody>
                    <a:bodyPr/>
                    <a:lstStyle/>
                    <a:p>
                      <a:pPr rtl="0" fontAlgn="t">
                        <a:spcBef>
                          <a:spcPts val="0"/>
                        </a:spcBef>
                        <a:spcAft>
                          <a:spcPts val="0"/>
                        </a:spcAft>
                      </a:pPr>
                      <a:r>
                        <a:rPr lang="en-US" sz="1800" b="0" i="0" u="none" strike="noStrike" dirty="0" err="1">
                          <a:solidFill>
                            <a:srgbClr val="000000"/>
                          </a:solidFill>
                          <a:effectLst/>
                          <a:latin typeface="Arial" charset="0"/>
                        </a:rPr>
                        <a:t>sknl</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sknl</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Phi (Knights Landing)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68</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243068" y="324569"/>
            <a:ext cx="11609408" cy="1325563"/>
          </a:xfrm>
        </p:spPr>
        <p:txBody>
          <a:bodyPr/>
          <a:lstStyle/>
          <a:p>
            <a:r>
              <a:rPr lang="en-US" dirty="0"/>
              <a:t>Available Partitions (--partition)</a:t>
            </a:r>
          </a:p>
        </p:txBody>
      </p:sp>
      <p:sp>
        <p:nvSpPr>
          <p:cNvPr id="2" name="Date Placeholder 1">
            <a:extLst>
              <a:ext uri="{FF2B5EF4-FFF2-40B4-BE49-F238E27FC236}">
                <a16:creationId xmlns:a16="http://schemas.microsoft.com/office/drawing/2014/main" id="{4FBA2D2E-BC5A-8D4D-997A-4630116314D6}"/>
              </a:ext>
            </a:extLst>
          </p:cNvPr>
          <p:cNvSpPr>
            <a:spLocks noGrp="1"/>
          </p:cNvSpPr>
          <p:nvPr>
            <p:ph type="dt" sz="half" idx="10"/>
          </p:nvPr>
        </p:nvSpPr>
        <p:spPr/>
        <p:txBody>
          <a:bodyPr/>
          <a:lstStyle/>
          <a:p>
            <a:r>
              <a:rPr lang="en-US"/>
              <a:t>9/27/19</a:t>
            </a:r>
            <a:endParaRPr lang="en-US" dirty="0"/>
          </a:p>
        </p:txBody>
      </p:sp>
      <p:sp>
        <p:nvSpPr>
          <p:cNvPr id="3" name="Footer Placeholder 2">
            <a:extLst>
              <a:ext uri="{FF2B5EF4-FFF2-40B4-BE49-F238E27FC236}">
                <a16:creationId xmlns:a16="http://schemas.microsoft.com/office/drawing/2014/main" id="{2010108C-160C-5240-A68F-AD0675FD6E40}"/>
              </a:ext>
            </a:extLst>
          </p:cNvPr>
          <p:cNvSpPr>
            <a:spLocks noGrp="1"/>
          </p:cNvSpPr>
          <p:nvPr>
            <p:ph type="ftr" sz="quarter" idx="11"/>
          </p:nvPr>
        </p:nvSpPr>
        <p:spPr/>
        <p:txBody>
          <a:bodyPr/>
          <a:lstStyle/>
          <a:p>
            <a:r>
              <a:rPr lang="en-US"/>
              <a:t>CMU - HPC Job Submission</a:t>
            </a:r>
          </a:p>
        </p:txBody>
      </p:sp>
      <p:sp>
        <p:nvSpPr>
          <p:cNvPr id="4" name="Slide Number Placeholder 3">
            <a:extLst>
              <a:ext uri="{FF2B5EF4-FFF2-40B4-BE49-F238E27FC236}">
                <a16:creationId xmlns:a16="http://schemas.microsoft.com/office/drawing/2014/main" id="{CE378EA2-5B32-9146-9D5C-175D98B4C128}"/>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2762798730"/>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808704" y="379779"/>
            <a:ext cx="10515600" cy="1325563"/>
          </a:xfrm>
        </p:spPr>
        <p:txBody>
          <a:bodyPr/>
          <a:lstStyle/>
          <a:p>
            <a:r>
              <a:rPr lang="en-US" dirty="0"/>
              <a:t>Sub-Partitions</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nvGraphicFramePr>
        <p:xfrm>
          <a:off x="1716946" y="1837000"/>
          <a:ext cx="8758107" cy="2928603"/>
        </p:xfrm>
        <a:graphic>
          <a:graphicData uri="http://schemas.openxmlformats.org/drawingml/2006/table">
            <a:tbl>
              <a:tblPr/>
              <a:tblGrid>
                <a:gridCol w="1842730">
                  <a:extLst>
                    <a:ext uri="{9D8B030D-6E8A-4147-A177-3AD203B41FA5}">
                      <a16:colId xmlns:a16="http://schemas.microsoft.com/office/drawing/2014/main" val="20000"/>
                    </a:ext>
                  </a:extLst>
                </a:gridCol>
                <a:gridCol w="1934252">
                  <a:extLst>
                    <a:ext uri="{9D8B030D-6E8A-4147-A177-3AD203B41FA5}">
                      <a16:colId xmlns:a16="http://schemas.microsoft.com/office/drawing/2014/main" val="20001"/>
                    </a:ext>
                  </a:extLst>
                </a:gridCol>
                <a:gridCol w="1626139">
                  <a:extLst>
                    <a:ext uri="{9D8B030D-6E8A-4147-A177-3AD203B41FA5}">
                      <a16:colId xmlns:a16="http://schemas.microsoft.com/office/drawing/2014/main" val="20002"/>
                    </a:ext>
                  </a:extLst>
                </a:gridCol>
                <a:gridCol w="1609024">
                  <a:extLst>
                    <a:ext uri="{9D8B030D-6E8A-4147-A177-3AD203B41FA5}">
                      <a16:colId xmlns:a16="http://schemas.microsoft.com/office/drawing/2014/main" val="20003"/>
                    </a:ext>
                  </a:extLst>
                </a:gridCol>
                <a:gridCol w="1745962">
                  <a:extLst>
                    <a:ext uri="{9D8B030D-6E8A-4147-A177-3AD203B41FA5}">
                      <a16:colId xmlns:a16="http://schemas.microsoft.com/office/drawing/2014/main" val="20004"/>
                    </a:ext>
                  </a:extLst>
                </a:gridCol>
              </a:tblGrid>
              <a:tr h="774865">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Partition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76869">
                <a:tc>
                  <a:txBody>
                    <a:bodyPr/>
                    <a:lstStyle/>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shas</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sgpu</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smem</a:t>
                      </a:r>
                      <a:r>
                        <a:rPr lang="en-US" sz="1800" b="0" i="0" u="none" strike="noStrike" dirty="0">
                          <a:solidFill>
                            <a:srgbClr val="000000"/>
                          </a:solidFill>
                          <a:effectLst/>
                          <a:latin typeface="Arial" panose="020B0604020202020204" pitchFamily="34" charset="0"/>
                          <a:cs typeface="Arial" panose="020B0604020202020204" pitchFamily="34" charset="0"/>
                        </a:rPr>
                        <a:t>-testing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a:t>
                      </a:r>
                      <a:r>
                        <a:rPr lang="en-US" sz="1800" b="0" i="0" u="none" strike="noStrike" baseline="0" dirty="0">
                          <a:solidFill>
                            <a:srgbClr val="000000"/>
                          </a:solidFill>
                          <a:effectLst/>
                          <a:latin typeface="Arial" panose="020B0604020202020204" pitchFamily="34" charset="0"/>
                          <a:cs typeface="Arial" panose="020B0604020202020204" pitchFamily="34" charset="0"/>
                        </a:rPr>
                        <a:t> quick turnaround when 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30 M</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 </a:t>
                      </a:r>
                    </a:p>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12 cores/node</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76869">
                <a:tc>
                  <a:txBody>
                    <a:bodyPr/>
                    <a:lstStyle/>
                    <a:p>
                      <a:pPr algn="ctr" rtl="0" fontAlgn="t">
                        <a:spcBef>
                          <a:spcPts val="0"/>
                        </a:spcBef>
                        <a:spcAft>
                          <a:spcPts val="0"/>
                        </a:spcAft>
                      </a:pPr>
                      <a:r>
                        <a:rPr lang="en-US" sz="1800" dirty="0" err="1">
                          <a:effectLst/>
                          <a:latin typeface="Arial" panose="020B0604020202020204" pitchFamily="34" charset="0"/>
                          <a:cs typeface="Arial" panose="020B0604020202020204" pitchFamily="34" charset="0"/>
                        </a:rPr>
                        <a:t>shas</a:t>
                      </a:r>
                      <a:r>
                        <a:rPr lang="en-US" sz="1800" dirty="0">
                          <a:effectLst/>
                          <a:latin typeface="Arial" panose="020B0604020202020204" pitchFamily="34" charset="0"/>
                          <a:cs typeface="Arial" panose="020B0604020202020204" pitchFamily="34"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For interactive jobs (command or GUI)</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4 H</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 core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r>
              <a:rPr lang="en-US"/>
              <a:t>9/27/19</a:t>
            </a:r>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CMU - 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351448638"/>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796725" y="296316"/>
            <a:ext cx="10515600" cy="1325563"/>
          </a:xfrm>
        </p:spPr>
        <p:txBody>
          <a:bodyPr/>
          <a:lstStyle/>
          <a:p>
            <a:r>
              <a:rPr lang="en-US" dirty="0"/>
              <a:t>Quality of Service (--</a:t>
            </a:r>
            <a:r>
              <a:rPr lang="en-US" dirty="0" err="1"/>
              <a:t>qos</a:t>
            </a:r>
            <a:r>
              <a:rPr lang="en-US" dirty="0"/>
              <a:t>)</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nvGraphicFramePr>
        <p:xfrm>
          <a:off x="1346739" y="2192151"/>
          <a:ext cx="9415572" cy="2044585"/>
        </p:xfrm>
        <a:graphic>
          <a:graphicData uri="http://schemas.openxmlformats.org/drawingml/2006/table">
            <a:tbl>
              <a:tblPr/>
              <a:tblGrid>
                <a:gridCol w="1932466">
                  <a:extLst>
                    <a:ext uri="{9D8B030D-6E8A-4147-A177-3AD203B41FA5}">
                      <a16:colId xmlns:a16="http://schemas.microsoft.com/office/drawing/2014/main" val="20000"/>
                    </a:ext>
                  </a:extLst>
                </a:gridCol>
                <a:gridCol w="2028445">
                  <a:extLst>
                    <a:ext uri="{9D8B030D-6E8A-4147-A177-3AD203B41FA5}">
                      <a16:colId xmlns:a16="http://schemas.microsoft.com/office/drawing/2014/main" val="20001"/>
                    </a:ext>
                  </a:extLst>
                </a:gridCol>
                <a:gridCol w="1705327">
                  <a:extLst>
                    <a:ext uri="{9D8B030D-6E8A-4147-A177-3AD203B41FA5}">
                      <a16:colId xmlns:a16="http://schemas.microsoft.com/office/drawing/2014/main" val="20002"/>
                    </a:ext>
                  </a:extLst>
                </a:gridCol>
                <a:gridCol w="1623651">
                  <a:extLst>
                    <a:ext uri="{9D8B030D-6E8A-4147-A177-3AD203B41FA5}">
                      <a16:colId xmlns:a16="http://schemas.microsoft.com/office/drawing/2014/main" val="20003"/>
                    </a:ext>
                  </a:extLst>
                </a:gridCol>
                <a:gridCol w="2125683">
                  <a:extLst>
                    <a:ext uri="{9D8B030D-6E8A-4147-A177-3AD203B41FA5}">
                      <a16:colId xmlns:a16="http://schemas.microsoft.com/office/drawing/2014/main" val="20004"/>
                    </a:ext>
                  </a:extLst>
                </a:gridCol>
              </a:tblGrid>
              <a:tr h="774865">
                <a:tc>
                  <a:txBody>
                    <a:bodyPr/>
                    <a:lstStyle/>
                    <a:p>
                      <a:pPr algn="l" rtl="0" fontAlgn="t">
                        <a:spcBef>
                          <a:spcPts val="0"/>
                        </a:spcBef>
                        <a:spcAft>
                          <a:spcPts val="0"/>
                        </a:spcAft>
                      </a:pPr>
                      <a:r>
                        <a:rPr lang="en-US" sz="1800" b="1" i="0" u="none" strike="noStrike" dirty="0" err="1">
                          <a:solidFill>
                            <a:srgbClr val="000000"/>
                          </a:solidFill>
                          <a:effectLst/>
                          <a:latin typeface="Arial" panose="020B0604020202020204" pitchFamily="34" charset="0"/>
                          <a:cs typeface="Arial" panose="020B0604020202020204" pitchFamily="34" charset="0"/>
                        </a:rPr>
                        <a:t>QoS</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19588">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normal</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Default </a:t>
                      </a:r>
                      <a:r>
                        <a:rPr lang="en-US" sz="1800" b="0" i="0" u="none" strike="noStrike" dirty="0" err="1">
                          <a:solidFill>
                            <a:srgbClr val="000000"/>
                          </a:solidFill>
                          <a:effectLst/>
                          <a:latin typeface="Arial" panose="020B0604020202020204" pitchFamily="34" charset="0"/>
                          <a:cs typeface="Arial" panose="020B0604020202020204" pitchFamily="34" charset="0"/>
                        </a:rPr>
                        <a:t>QoS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Derived</a:t>
                      </a:r>
                      <a:r>
                        <a:rPr lang="en-US" sz="1800" b="0" i="0" u="none" strike="noStrike" baseline="0" dirty="0">
                          <a:solidFill>
                            <a:srgbClr val="000000"/>
                          </a:solidFill>
                          <a:effectLst/>
                          <a:latin typeface="Arial" panose="020B0604020202020204" pitchFamily="34" charset="0"/>
                          <a:cs typeface="Arial" panose="020B0604020202020204" pitchFamily="34" charset="0"/>
                        </a:rPr>
                        <a:t> from partition</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256</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74809">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long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 jobs needing longer wall times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7</a:t>
                      </a:r>
                      <a:r>
                        <a:rPr lang="en-US" sz="1800" b="0" i="0" u="none" strike="noStrike" baseline="0" dirty="0">
                          <a:solidFill>
                            <a:srgbClr val="000000"/>
                          </a:solidFill>
                          <a:effectLst/>
                          <a:latin typeface="Arial" panose="020B0604020202020204" pitchFamily="34" charset="0"/>
                          <a:cs typeface="Arial" panose="020B0604020202020204" pitchFamily="34" charset="0"/>
                        </a:rPr>
                        <a:t> D</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20 </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r>
              <a:rPr lang="en-US"/>
              <a:t>9/27/19</a:t>
            </a:r>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CMU - 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14</a:t>
            </a:fld>
            <a:endParaRPr lang="en-US"/>
          </a:p>
        </p:txBody>
      </p:sp>
    </p:spTree>
    <p:extLst>
      <p:ext uri="{BB962C8B-B14F-4D97-AF65-F5344CB8AC3E}">
        <p14:creationId xmlns:p14="http://schemas.microsoft.com/office/powerpoint/2010/main" val="3845552451"/>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1100" y="2744538"/>
            <a:ext cx="10515600" cy="1325563"/>
          </a:xfrm>
        </p:spPr>
        <p:txBody>
          <a:bodyPr>
            <a:normAutofit fontScale="90000"/>
          </a:bodyPr>
          <a:lstStyle/>
          <a:p>
            <a:pPr algn="ctr"/>
            <a:r>
              <a:rPr lang="en-US" dirty="0"/>
              <a:t>Practice Job Submission Examples</a:t>
            </a:r>
          </a:p>
        </p:txBody>
      </p:sp>
      <p:sp>
        <p:nvSpPr>
          <p:cNvPr id="3" name="Date Placeholder 2">
            <a:extLst>
              <a:ext uri="{FF2B5EF4-FFF2-40B4-BE49-F238E27FC236}">
                <a16:creationId xmlns:a16="http://schemas.microsoft.com/office/drawing/2014/main" id="{33F9A5D6-4D7F-2444-9A80-525326465F88}"/>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0E7D62E0-6BF7-9747-8D51-73CCD1D828C8}"/>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07E7B71B-826B-1049-B3E6-696AB07A1C3A}"/>
              </a:ext>
            </a:extLst>
          </p:cNvPr>
          <p:cNvSpPr>
            <a:spLocks noGrp="1"/>
          </p:cNvSpPr>
          <p:nvPr>
            <p:ph type="sldNum" sz="quarter" idx="12"/>
          </p:nvPr>
        </p:nvSpPr>
        <p:spPr/>
        <p:txBody>
          <a:bodyPr/>
          <a:lstStyle/>
          <a:p>
            <a:fld id="{DD321DBF-325B-3546-BAAF-4F6E3B3181FF}" type="slidenum">
              <a:rPr lang="en-US" smtClean="0"/>
              <a:t>15</a:t>
            </a:fld>
            <a:endParaRPr lang="en-US"/>
          </a:p>
        </p:txBody>
      </p:sp>
    </p:spTree>
    <p:extLst>
      <p:ext uri="{BB962C8B-B14F-4D97-AF65-F5344CB8AC3E}">
        <p14:creationId xmlns:p14="http://schemas.microsoft.com/office/powerpoint/2010/main" val="26295629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12808"/>
            <a:ext cx="10515600" cy="1325563"/>
          </a:xfrm>
        </p:spPr>
        <p:txBody>
          <a:bodyPr/>
          <a:lstStyle/>
          <a:p>
            <a:r>
              <a:rPr lang="en-US" dirty="0"/>
              <a:t>Write your first job script!</a:t>
            </a:r>
          </a:p>
        </p:txBody>
      </p:sp>
      <p:sp>
        <p:nvSpPr>
          <p:cNvPr id="11" name="Content Placeholder 10">
            <a:extLst>
              <a:ext uri="{FF2B5EF4-FFF2-40B4-BE49-F238E27FC236}">
                <a16:creationId xmlns:a16="http://schemas.microsoft.com/office/drawing/2014/main" id="{D0B3C1AD-3B0A-9F48-8A93-3A837E101382}"/>
              </a:ext>
            </a:extLst>
          </p:cNvPr>
          <p:cNvSpPr>
            <a:spLocks noGrp="1"/>
          </p:cNvSpPr>
          <p:nvPr>
            <p:ph idx="1"/>
          </p:nvPr>
        </p:nvSpPr>
        <p:spPr>
          <a:xfrm>
            <a:off x="838200" y="1528742"/>
            <a:ext cx="10515600" cy="2710749"/>
          </a:xfrm>
        </p:spPr>
        <p:txBody>
          <a:bodyPr>
            <a:normAutofit/>
          </a:bodyPr>
          <a:lstStyle/>
          <a:p>
            <a:pPr marL="269652" indent="-228411">
              <a:spcBef>
                <a:spcPts val="99"/>
              </a:spcBef>
              <a:buClr>
                <a:srgbClr val="A9A57C"/>
              </a:buClr>
              <a:tabLst>
                <a:tab pos="269652" algn="l"/>
              </a:tabLst>
            </a:pPr>
            <a:r>
              <a:rPr lang="en-US" sz="2398" spc="26" dirty="0">
                <a:solidFill>
                  <a:srgbClr val="2F2B20"/>
                </a:solidFill>
                <a:cs typeface="Arial"/>
              </a:rPr>
              <a:t>Create a </a:t>
            </a:r>
            <a:r>
              <a:rPr lang="en-US" sz="2398" spc="26" dirty="0" err="1">
                <a:solidFill>
                  <a:srgbClr val="2F2B20"/>
                </a:solidFill>
                <a:cs typeface="Arial"/>
              </a:rPr>
              <a:t>Slurm</a:t>
            </a:r>
            <a:r>
              <a:rPr lang="en-US" sz="2398" spc="26" dirty="0">
                <a:solidFill>
                  <a:srgbClr val="2F2B20"/>
                </a:solidFill>
                <a:cs typeface="Arial"/>
              </a:rPr>
              <a:t> job script and submit it as a job, </a:t>
            </a:r>
            <a:r>
              <a:rPr lang="en-US" sz="2398" spc="36" dirty="0">
                <a:solidFill>
                  <a:srgbClr val="2F2B20"/>
                </a:solidFill>
                <a:cs typeface="Arial"/>
              </a:rPr>
              <a:t>with </a:t>
            </a:r>
            <a:r>
              <a:rPr lang="en-US" sz="2398" spc="6" dirty="0">
                <a:solidFill>
                  <a:srgbClr val="2F2B20"/>
                </a:solidFill>
                <a:cs typeface="Arial"/>
              </a:rPr>
              <a:t>the </a:t>
            </a:r>
            <a:r>
              <a:rPr lang="en-US" sz="2398" spc="26" dirty="0">
                <a:solidFill>
                  <a:srgbClr val="2F2B20"/>
                </a:solidFill>
                <a:cs typeface="Arial"/>
              </a:rPr>
              <a:t>following</a:t>
            </a:r>
            <a:r>
              <a:rPr lang="en-US" sz="2398" spc="-131" dirty="0">
                <a:solidFill>
                  <a:srgbClr val="2F2B20"/>
                </a:solidFill>
                <a:cs typeface="Arial"/>
              </a:rPr>
              <a:t> </a:t>
            </a:r>
            <a:r>
              <a:rPr lang="en-US" sz="2398" spc="16" dirty="0">
                <a:solidFill>
                  <a:srgbClr val="2F2B20"/>
                </a:solidFill>
                <a:cs typeface="Arial"/>
              </a:rPr>
              <a:t>instructions:</a:t>
            </a:r>
            <a:endParaRPr lang="en-US" sz="2398" dirty="0">
              <a:cs typeface="Arial"/>
            </a:endParaRPr>
          </a:p>
          <a:p>
            <a:pPr>
              <a:spcBef>
                <a:spcPts val="46"/>
              </a:spcBef>
            </a:pPr>
            <a:endParaRPr lang="en-US" sz="3446" dirty="0">
              <a:latin typeface="Times New Roman"/>
              <a:cs typeface="Times New Roman"/>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Name it ’</a:t>
            </a:r>
            <a:r>
              <a:rPr lang="en-US" sz="2398" spc="-50" dirty="0" err="1">
                <a:solidFill>
                  <a:schemeClr val="accent5"/>
                </a:solidFill>
                <a:cs typeface="Arial"/>
              </a:rPr>
              <a:t>submit_sleep.sh</a:t>
            </a:r>
            <a:r>
              <a:rPr lang="en-US" sz="2398" spc="-50" dirty="0">
                <a:solidFill>
                  <a:srgbClr val="2F2B20"/>
                </a:solidFill>
                <a:cs typeface="Arial"/>
              </a:rPr>
              <a:t>’</a:t>
            </a:r>
          </a:p>
          <a:p>
            <a:pPr marL="355307" marR="5075" indent="-342616">
              <a:lnSpc>
                <a:spcPct val="100099"/>
              </a:lnSpc>
              <a:spcBef>
                <a:spcPts val="6"/>
              </a:spcBef>
              <a:buClr>
                <a:srgbClr val="A9A57C"/>
              </a:buClr>
              <a:buAutoNum type="arabicPeriod"/>
              <a:tabLst>
                <a:tab pos="355307" algn="l"/>
              </a:tabLst>
            </a:pPr>
            <a:endParaRPr lang="en-US" sz="2398" spc="-50" dirty="0">
              <a:solidFill>
                <a:srgbClr val="2F2B20"/>
              </a:solidFill>
              <a:cs typeface="Arial"/>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The </a:t>
            </a:r>
            <a:r>
              <a:rPr lang="en-US" sz="2398" spc="36" dirty="0">
                <a:solidFill>
                  <a:srgbClr val="2F2B20"/>
                </a:solidFill>
                <a:cs typeface="Arial"/>
              </a:rPr>
              <a:t>job </a:t>
            </a:r>
            <a:r>
              <a:rPr lang="en-US" sz="2398" spc="16" dirty="0">
                <a:solidFill>
                  <a:srgbClr val="2F2B20"/>
                </a:solidFill>
                <a:cs typeface="Arial"/>
              </a:rPr>
              <a:t>should </a:t>
            </a:r>
            <a:r>
              <a:rPr lang="en-US" sz="2398" spc="-6" dirty="0">
                <a:solidFill>
                  <a:srgbClr val="2F2B20"/>
                </a:solidFill>
                <a:cs typeface="Arial"/>
              </a:rPr>
              <a:t>contain the following commands: </a:t>
            </a:r>
            <a:endParaRPr lang="en-US" sz="2398" dirty="0">
              <a:cs typeface="Arial"/>
            </a:endParaRPr>
          </a:p>
        </p:txBody>
      </p:sp>
      <p:sp>
        <p:nvSpPr>
          <p:cNvPr id="4" name="object 4"/>
          <p:cNvSpPr txBox="1"/>
          <p:nvPr/>
        </p:nvSpPr>
        <p:spPr>
          <a:xfrm>
            <a:off x="1451558" y="4054001"/>
            <a:ext cx="5958349" cy="1243919"/>
          </a:xfrm>
          <a:prstGeom prst="rect">
            <a:avLst/>
          </a:prstGeom>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echo "Running on host" `hostname`</a:t>
            </a:r>
          </a:p>
          <a:p>
            <a:r>
              <a:rPr lang="en-US" sz="2000" dirty="0">
                <a:solidFill>
                  <a:srgbClr val="0070C0"/>
                </a:solidFill>
                <a:latin typeface="Consolas" panose="020B0609020204030204" pitchFamily="49" charset="0"/>
                <a:cs typeface="Consolas" panose="020B0609020204030204" pitchFamily="49" charset="0"/>
              </a:rPr>
              <a:t>echo "Starting Sleep"</a:t>
            </a:r>
          </a:p>
          <a:p>
            <a:r>
              <a:rPr lang="en-US" sz="2000" dirty="0">
                <a:solidFill>
                  <a:srgbClr val="0070C0"/>
                </a:solidFill>
                <a:latin typeface="Consolas" panose="020B0609020204030204" pitchFamily="49" charset="0"/>
                <a:cs typeface="Consolas" panose="020B0609020204030204" pitchFamily="49" charset="0"/>
              </a:rPr>
              <a:t>sleep 30</a:t>
            </a:r>
          </a:p>
          <a:p>
            <a:r>
              <a:rPr lang="en-US" sz="2000" dirty="0">
                <a:solidFill>
                  <a:srgbClr val="0070C0"/>
                </a:solidFill>
                <a:latin typeface="Consolas" panose="020B0609020204030204" pitchFamily="49" charset="0"/>
                <a:cs typeface="Consolas" panose="020B0609020204030204" pitchFamily="49" charset="0"/>
              </a:rPr>
              <a:t>echo "Ending Sleep. Exiting Job!"</a:t>
            </a:r>
          </a:p>
        </p:txBody>
      </p:sp>
      <p:sp>
        <p:nvSpPr>
          <p:cNvPr id="3" name="Date Placeholder 2">
            <a:extLst>
              <a:ext uri="{FF2B5EF4-FFF2-40B4-BE49-F238E27FC236}">
                <a16:creationId xmlns:a16="http://schemas.microsoft.com/office/drawing/2014/main" id="{2569C37A-12D3-DA4F-A2B7-52FEC6A8AC16}"/>
              </a:ext>
            </a:extLst>
          </p:cNvPr>
          <p:cNvSpPr>
            <a:spLocks noGrp="1"/>
          </p:cNvSpPr>
          <p:nvPr>
            <p:ph type="dt" sz="half" idx="10"/>
          </p:nvPr>
        </p:nvSpPr>
        <p:spPr/>
        <p:txBody>
          <a:bodyPr/>
          <a:lstStyle/>
          <a:p>
            <a:r>
              <a:rPr lang="en-US"/>
              <a:t>9/27/19</a:t>
            </a:r>
          </a:p>
        </p:txBody>
      </p:sp>
      <p:sp>
        <p:nvSpPr>
          <p:cNvPr id="5" name="Footer Placeholder 4">
            <a:extLst>
              <a:ext uri="{FF2B5EF4-FFF2-40B4-BE49-F238E27FC236}">
                <a16:creationId xmlns:a16="http://schemas.microsoft.com/office/drawing/2014/main" id="{AE862D69-85CA-0445-B4DA-0C70A0D57D21}"/>
              </a:ext>
            </a:extLst>
          </p:cNvPr>
          <p:cNvSpPr>
            <a:spLocks noGrp="1"/>
          </p:cNvSpPr>
          <p:nvPr>
            <p:ph type="ftr" sz="quarter" idx="11"/>
          </p:nvPr>
        </p:nvSpPr>
        <p:spPr/>
        <p:txBody>
          <a:bodyPr/>
          <a:lstStyle/>
          <a:p>
            <a:r>
              <a:rPr lang="en-US"/>
              <a:t>CMU - HPC Job Submission</a:t>
            </a:r>
          </a:p>
        </p:txBody>
      </p:sp>
      <p:sp>
        <p:nvSpPr>
          <p:cNvPr id="6" name="Slide Number Placeholder 5">
            <a:extLst>
              <a:ext uri="{FF2B5EF4-FFF2-40B4-BE49-F238E27FC236}">
                <a16:creationId xmlns:a16="http://schemas.microsoft.com/office/drawing/2014/main" id="{9D6605CA-ACB4-6A4F-87A5-2574EB7C33EC}"/>
              </a:ext>
            </a:extLst>
          </p:cNvPr>
          <p:cNvSpPr>
            <a:spLocks noGrp="1"/>
          </p:cNvSpPr>
          <p:nvPr>
            <p:ph type="sldNum" sz="quarter" idx="12"/>
          </p:nvPr>
        </p:nvSpPr>
        <p:spPr/>
        <p:txBody>
          <a:bodyPr/>
          <a:lstStyle/>
          <a:p>
            <a:fld id="{DD321DBF-325B-3546-BAAF-4F6E3B3181FF}" type="slidenum">
              <a:rPr lang="en-US" smtClean="0"/>
              <a:t>16</a:t>
            </a:fld>
            <a:endParaRPr lang="en-US"/>
          </a:p>
        </p:txBody>
      </p:sp>
      <p:sp>
        <p:nvSpPr>
          <p:cNvPr id="8" name="Content Placeholder 10">
            <a:extLst>
              <a:ext uri="{FF2B5EF4-FFF2-40B4-BE49-F238E27FC236}">
                <a16:creationId xmlns:a16="http://schemas.microsoft.com/office/drawing/2014/main" id="{65D2B2B6-6829-1842-9FB7-ABCB9A2FF5BE}"/>
              </a:ext>
            </a:extLst>
          </p:cNvPr>
          <p:cNvSpPr txBox="1">
            <a:spLocks/>
          </p:cNvSpPr>
          <p:nvPr/>
        </p:nvSpPr>
        <p:spPr>
          <a:xfrm>
            <a:off x="1071248" y="5455425"/>
            <a:ext cx="7852833"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2400" i="1" spc="-3" dirty="0">
                <a:solidFill>
                  <a:srgbClr val="2F2B20"/>
                </a:solidFill>
                <a:latin typeface="Arial" panose="020B0604020202020204" pitchFamily="34" charset="0"/>
                <a:cs typeface="Arial" panose="020B0604020202020204" pitchFamily="34" charset="0"/>
              </a:rPr>
              <a:t>Details on job script parameters are in the next slide</a:t>
            </a:r>
            <a:endParaRPr lang="en-US" sz="24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2004709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35629"/>
            <a:ext cx="10515600" cy="1325563"/>
          </a:xfrm>
        </p:spPr>
        <p:txBody>
          <a:bodyPr/>
          <a:lstStyle/>
          <a:p>
            <a:r>
              <a:rPr lang="en-US" dirty="0"/>
              <a:t>Details of </a:t>
            </a:r>
            <a:r>
              <a:rPr lang="en-US" dirty="0" err="1">
                <a:solidFill>
                  <a:schemeClr val="accent5"/>
                </a:solidFill>
              </a:rPr>
              <a:t>submit_sleep.sh</a:t>
            </a:r>
            <a:endParaRPr lang="en-US" dirty="0">
              <a:solidFill>
                <a:schemeClr val="accent5"/>
              </a:solidFill>
            </a:endParaRPr>
          </a:p>
        </p:txBody>
      </p:sp>
      <p:sp>
        <p:nvSpPr>
          <p:cNvPr id="10" name="Content Placeholder 9">
            <a:extLst>
              <a:ext uri="{FF2B5EF4-FFF2-40B4-BE49-F238E27FC236}">
                <a16:creationId xmlns:a16="http://schemas.microsoft.com/office/drawing/2014/main" id="{9841BC31-ADCB-EE4C-8623-B1E2E7AF6F83}"/>
              </a:ext>
            </a:extLst>
          </p:cNvPr>
          <p:cNvSpPr>
            <a:spLocks noGrp="1"/>
          </p:cNvSpPr>
          <p:nvPr>
            <p:ph idx="1"/>
          </p:nvPr>
        </p:nvSpPr>
        <p:spPr>
          <a:xfrm>
            <a:off x="838200" y="1503694"/>
            <a:ext cx="10515600" cy="4163129"/>
          </a:xfrm>
        </p:spPr>
        <p:txBody>
          <a:bodyPr>
            <a:normAutofit/>
          </a:bodyPr>
          <a:lstStyle/>
          <a:p>
            <a:pPr marL="469512" indent="-456821">
              <a:lnSpc>
                <a:spcPct val="110000"/>
              </a:lnSpc>
              <a:spcBef>
                <a:spcPts val="246"/>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The job will run on 1 core of 1 node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We will request a 1 minute wall time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Run on the </a:t>
            </a:r>
            <a:r>
              <a:rPr lang="en-US" sz="2398" dirty="0" err="1">
                <a:solidFill>
                  <a:srgbClr val="2F2B20"/>
                </a:solidFill>
                <a:latin typeface="Helvetica" panose="020B0604020202020204" pitchFamily="34" charset="0"/>
                <a:cs typeface="Helvetica" panose="020B0604020202020204" pitchFamily="34" charset="0"/>
              </a:rPr>
              <a:t>shas</a:t>
            </a:r>
            <a:r>
              <a:rPr lang="en-US" sz="2398" dirty="0">
                <a:solidFill>
                  <a:srgbClr val="2F2B20"/>
                </a:solidFill>
                <a:latin typeface="Helvetica" panose="020B0604020202020204" pitchFamily="34" charset="0"/>
                <a:cs typeface="Helvetica" panose="020B0604020202020204" pitchFamily="34" charset="0"/>
              </a:rPr>
              <a:t>-testing partition</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Set the output file to be named “</a:t>
            </a:r>
            <a:r>
              <a:rPr lang="en-US" sz="2398" dirty="0" err="1">
                <a:latin typeface="Helvetica" panose="020B0604020202020204" pitchFamily="34" charset="0"/>
                <a:cs typeface="Helvetica" panose="020B0604020202020204" pitchFamily="34" charset="0"/>
              </a:rPr>
              <a:t>sleep_ID.out</a:t>
            </a:r>
            <a:r>
              <a:rPr lang="en-US" sz="2398" dirty="0">
                <a:latin typeface="Helvetica" panose="020B0604020202020204" pitchFamily="34" charset="0"/>
                <a:cs typeface="Helvetica" panose="020B0604020202020204" pitchFamily="34" charset="0"/>
              </a:rPr>
              <a:t>”</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Name your job “sleep”</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Bonus: Email yourself when the job ends</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Contains the following commands    </a:t>
            </a:r>
            <a:r>
              <a:rPr lang="en-US" sz="2398" dirty="0">
                <a:latin typeface="Helvetica" panose="020B0604020202020204" pitchFamily="34" charset="0"/>
                <a:cs typeface="Helvetica" panose="020B0604020202020204" pitchFamily="34" charset="0"/>
                <a:sym typeface="Wingdings" pitchFamily="2" charset="2"/>
              </a:rPr>
              <a:t></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Submit using the ‘</a:t>
            </a:r>
            <a:r>
              <a:rPr lang="en-US" sz="2398" dirty="0" err="1">
                <a:solidFill>
                  <a:srgbClr val="2F2B20"/>
                </a:solidFill>
                <a:latin typeface="Helvetica" panose="020B0604020202020204" pitchFamily="34" charset="0"/>
                <a:cs typeface="Helvetica" panose="020B0604020202020204" pitchFamily="34" charset="0"/>
              </a:rPr>
              <a:t>cmu</a:t>
            </a:r>
            <a:r>
              <a:rPr lang="en-US" sz="2398" dirty="0">
                <a:solidFill>
                  <a:srgbClr val="2F2B20"/>
                </a:solidFill>
                <a:latin typeface="Helvetica" panose="020B0604020202020204" pitchFamily="34" charset="0"/>
                <a:cs typeface="Helvetica" panose="020B0604020202020204" pitchFamily="34" charset="0"/>
              </a:rPr>
              <a:t>’ reservation </a:t>
            </a:r>
            <a:r>
              <a:rPr lang="en-US" sz="2198" i="1" dirty="0">
                <a:solidFill>
                  <a:srgbClr val="2F2B20"/>
                </a:solidFill>
                <a:latin typeface="Helvetica" panose="020B0604020202020204" pitchFamily="34" charset="0"/>
                <a:cs typeface="Helvetica" panose="020B0604020202020204" pitchFamily="34" charset="0"/>
              </a:rPr>
              <a:t>(This is only for this workshop):</a:t>
            </a:r>
          </a:p>
          <a:p>
            <a:pPr marL="469891" lvl="1" indent="0">
              <a:lnSpc>
                <a:spcPct val="110000"/>
              </a:lnSpc>
              <a:spcBef>
                <a:spcPts val="285"/>
              </a:spcBef>
              <a:buNone/>
              <a:tabLst>
                <a:tab pos="468876" algn="l"/>
                <a:tab pos="469512" algn="l"/>
              </a:tabLst>
            </a:pPr>
            <a:r>
              <a:rPr lang="en-US" i="1" dirty="0">
                <a:solidFill>
                  <a:schemeClr val="accent5"/>
                </a:solidFill>
                <a:latin typeface="Helvetica" panose="020B0604020202020204" pitchFamily="34" charset="0"/>
                <a:cs typeface="Helvetica" panose="020B0604020202020204" pitchFamily="34" charset="0"/>
              </a:rPr>
              <a:t>$ </a:t>
            </a:r>
            <a:r>
              <a:rPr lang="en-US" i="1" dirty="0" err="1">
                <a:solidFill>
                  <a:schemeClr val="accent5"/>
                </a:solidFill>
                <a:latin typeface="Helvetica" panose="020B0604020202020204" pitchFamily="34" charset="0"/>
                <a:cs typeface="Helvetica" panose="020B0604020202020204" pitchFamily="34" charset="0"/>
              </a:rPr>
              <a:t>sbatch</a:t>
            </a:r>
            <a:r>
              <a:rPr lang="en-US" i="1" dirty="0">
                <a:solidFill>
                  <a:schemeClr val="accent5"/>
                </a:solidFill>
                <a:latin typeface="Helvetica" panose="020B0604020202020204" pitchFamily="34" charset="0"/>
                <a:cs typeface="Helvetica" panose="020B0604020202020204" pitchFamily="34" charset="0"/>
              </a:rPr>
              <a:t> --reservation=</a:t>
            </a:r>
            <a:r>
              <a:rPr lang="en-US" i="1" dirty="0" err="1">
                <a:solidFill>
                  <a:schemeClr val="accent5"/>
                </a:solidFill>
                <a:latin typeface="Helvetica" panose="020B0604020202020204" pitchFamily="34" charset="0"/>
                <a:cs typeface="Helvetica" panose="020B0604020202020204" pitchFamily="34" charset="0"/>
              </a:rPr>
              <a:t>cmu</a:t>
            </a:r>
            <a:r>
              <a:rPr lang="en-US" i="1" dirty="0">
                <a:solidFill>
                  <a:schemeClr val="accent5"/>
                </a:solidFill>
                <a:latin typeface="Helvetica" panose="020B0604020202020204" pitchFamily="34" charset="0"/>
                <a:cs typeface="Helvetica" panose="020B0604020202020204" pitchFamily="34" charset="0"/>
              </a:rPr>
              <a:t> </a:t>
            </a:r>
            <a:r>
              <a:rPr lang="en-US" i="1" dirty="0" err="1">
                <a:solidFill>
                  <a:schemeClr val="accent5"/>
                </a:solidFill>
                <a:latin typeface="Helvetica" panose="020B0604020202020204" pitchFamily="34" charset="0"/>
                <a:cs typeface="Helvetica" panose="020B0604020202020204" pitchFamily="34" charset="0"/>
              </a:rPr>
              <a:t>submit_sleep.sh</a:t>
            </a:r>
            <a:endParaRPr lang="en-US" i="1" dirty="0">
              <a:solidFill>
                <a:schemeClr val="accent5"/>
              </a:solidFill>
              <a:latin typeface="Helvetica" panose="020B0604020202020204" pitchFamily="34" charset="0"/>
              <a:cs typeface="Helvetica" panose="020B0604020202020204" pitchFamily="34" charset="0"/>
            </a:endParaRPr>
          </a:p>
          <a:p>
            <a:endParaRPr lang="en-US" dirty="0"/>
          </a:p>
        </p:txBody>
      </p:sp>
      <p:sp>
        <p:nvSpPr>
          <p:cNvPr id="3" name="Date Placeholder 2">
            <a:extLst>
              <a:ext uri="{FF2B5EF4-FFF2-40B4-BE49-F238E27FC236}">
                <a16:creationId xmlns:a16="http://schemas.microsoft.com/office/drawing/2014/main" id="{083D43FC-A09E-CF41-827D-68ACCE4B76D4}"/>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17A25963-5656-4B42-B389-F5D0224950C6}"/>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C6816E6C-72C2-E847-B13A-06F940469E27}"/>
              </a:ext>
            </a:extLst>
          </p:cNvPr>
          <p:cNvSpPr>
            <a:spLocks noGrp="1"/>
          </p:cNvSpPr>
          <p:nvPr>
            <p:ph type="sldNum" sz="quarter" idx="12"/>
          </p:nvPr>
        </p:nvSpPr>
        <p:spPr/>
        <p:txBody>
          <a:bodyPr/>
          <a:lstStyle/>
          <a:p>
            <a:fld id="{DD321DBF-325B-3546-BAAF-4F6E3B3181FF}" type="slidenum">
              <a:rPr lang="en-US" smtClean="0"/>
              <a:t>17</a:t>
            </a:fld>
            <a:endParaRPr lang="en-US"/>
          </a:p>
        </p:txBody>
      </p:sp>
      <p:sp>
        <p:nvSpPr>
          <p:cNvPr id="7" name="object 4">
            <a:extLst>
              <a:ext uri="{FF2B5EF4-FFF2-40B4-BE49-F238E27FC236}">
                <a16:creationId xmlns:a16="http://schemas.microsoft.com/office/drawing/2014/main" id="{3539DC84-3058-4542-B382-D250638B5E6B}"/>
              </a:ext>
            </a:extLst>
          </p:cNvPr>
          <p:cNvSpPr txBox="1"/>
          <p:nvPr/>
        </p:nvSpPr>
        <p:spPr>
          <a:xfrm>
            <a:off x="7565304" y="3585258"/>
            <a:ext cx="3870486" cy="997698"/>
          </a:xfrm>
          <a:prstGeom prst="rect">
            <a:avLst/>
          </a:prstGeom>
          <a:ln>
            <a:solidFill>
              <a:schemeClr val="tx1"/>
            </a:solidFill>
          </a:ln>
        </p:spPr>
        <p:txBody>
          <a:bodyPr vert="horz" wrap="square" lIns="0" tIns="12689" rIns="0" bIns="0" rtlCol="0">
            <a:spAutoFit/>
          </a:bodyPr>
          <a:lstStyle/>
          <a:p>
            <a:r>
              <a:rPr lang="en-US" sz="1600" dirty="0">
                <a:solidFill>
                  <a:srgbClr val="0070C0"/>
                </a:solidFill>
                <a:latin typeface="Consolas" panose="020B0609020204030204" pitchFamily="49" charset="0"/>
                <a:cs typeface="Consolas" panose="020B0609020204030204" pitchFamily="49" charset="0"/>
              </a:rPr>
              <a:t>echo "Running on host" `hostname`</a:t>
            </a:r>
          </a:p>
          <a:p>
            <a:r>
              <a:rPr lang="en-US" sz="1600" dirty="0">
                <a:solidFill>
                  <a:srgbClr val="0070C0"/>
                </a:solidFill>
                <a:latin typeface="Consolas" panose="020B0609020204030204" pitchFamily="49" charset="0"/>
                <a:cs typeface="Consolas" panose="020B0609020204030204" pitchFamily="49" charset="0"/>
              </a:rPr>
              <a:t>echo "Starting Sleep"</a:t>
            </a:r>
          </a:p>
          <a:p>
            <a:r>
              <a:rPr lang="en-US" sz="1600" dirty="0">
                <a:solidFill>
                  <a:srgbClr val="0070C0"/>
                </a:solidFill>
                <a:latin typeface="Consolas" panose="020B0609020204030204" pitchFamily="49" charset="0"/>
                <a:cs typeface="Consolas" panose="020B0609020204030204" pitchFamily="49" charset="0"/>
              </a:rPr>
              <a:t>sleep 30</a:t>
            </a:r>
          </a:p>
          <a:p>
            <a:r>
              <a:rPr lang="en-US" sz="1600" dirty="0">
                <a:solidFill>
                  <a:srgbClr val="0070C0"/>
                </a:solidFill>
                <a:latin typeface="Consolas" panose="020B0609020204030204" pitchFamily="49" charset="0"/>
                <a:cs typeface="Consolas" panose="020B0609020204030204" pitchFamily="49" charset="0"/>
              </a:rPr>
              <a:t>echo "Ending Sleep. Exiting Job!"</a:t>
            </a:r>
          </a:p>
        </p:txBody>
      </p:sp>
      <p:sp>
        <p:nvSpPr>
          <p:cNvPr id="8" name="Content Placeholder 10">
            <a:extLst>
              <a:ext uri="{FF2B5EF4-FFF2-40B4-BE49-F238E27FC236}">
                <a16:creationId xmlns:a16="http://schemas.microsoft.com/office/drawing/2014/main" id="{3FE37D46-345F-BF48-945C-BB0AF5C1C0AC}"/>
              </a:ext>
            </a:extLst>
          </p:cNvPr>
          <p:cNvSpPr txBox="1">
            <a:spLocks/>
          </p:cNvSpPr>
          <p:nvPr/>
        </p:nvSpPr>
        <p:spPr>
          <a:xfrm>
            <a:off x="6738538" y="5708453"/>
            <a:ext cx="4878140"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600" i="1" spc="-3" dirty="0">
                <a:solidFill>
                  <a:srgbClr val="2F2B20"/>
                </a:solidFill>
                <a:latin typeface="Arial" panose="020B0604020202020204" pitchFamily="34" charset="0"/>
                <a:cs typeface="Arial" panose="020B0604020202020204" pitchFamily="34" charset="0"/>
              </a:rPr>
              <a:t>Solution can be found in “</a:t>
            </a:r>
            <a:r>
              <a:rPr lang="en-US" sz="1600" i="1" spc="-3" dirty="0">
                <a:solidFill>
                  <a:schemeClr val="accent5"/>
                </a:solidFill>
                <a:latin typeface="Arial" panose="020B0604020202020204" pitchFamily="34" charset="0"/>
                <a:cs typeface="Arial" panose="020B0604020202020204" pitchFamily="34" charset="0"/>
              </a:rPr>
              <a:t>./solutions</a:t>
            </a:r>
            <a:r>
              <a:rPr lang="en-US" sz="1600" i="1" spc="-3" dirty="0">
                <a:solidFill>
                  <a:srgbClr val="2F2B20"/>
                </a:solidFill>
                <a:latin typeface="Arial" panose="020B0604020202020204" pitchFamily="34" charset="0"/>
                <a:cs typeface="Arial" panose="020B0604020202020204" pitchFamily="34" charset="0"/>
              </a:rPr>
              <a:t>” subdirectory</a:t>
            </a:r>
            <a:endParaRPr lang="en-US" sz="16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947120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295543"/>
            <a:ext cx="10515600" cy="1325563"/>
          </a:xfrm>
        </p:spPr>
        <p:txBody>
          <a:bodyPr/>
          <a:lstStyle/>
          <a:p>
            <a:r>
              <a:rPr lang="en-US" dirty="0"/>
              <a:t>Running and monitoring jobs</a:t>
            </a:r>
          </a:p>
        </p:txBody>
      </p:sp>
      <p:sp>
        <p:nvSpPr>
          <p:cNvPr id="11" name="Content Placeholder 10">
            <a:extLst>
              <a:ext uri="{FF2B5EF4-FFF2-40B4-BE49-F238E27FC236}">
                <a16:creationId xmlns:a16="http://schemas.microsoft.com/office/drawing/2014/main" id="{ADF6B4EF-E5B5-9C45-8EA9-E72419D0D05E}"/>
              </a:ext>
            </a:extLst>
          </p:cNvPr>
          <p:cNvSpPr>
            <a:spLocks noGrp="1"/>
          </p:cNvSpPr>
          <p:nvPr>
            <p:ph idx="1"/>
          </p:nvPr>
        </p:nvSpPr>
        <p:spPr>
          <a:xfrm>
            <a:off x="747157" y="1525644"/>
            <a:ext cx="10005724" cy="3452227"/>
          </a:xfrm>
        </p:spPr>
        <p:txBody>
          <a:bodyPr wrap="square">
            <a:spAutoFit/>
          </a:bodyPr>
          <a:lstStyle/>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Submit the job:</a:t>
            </a:r>
          </a:p>
          <a:p>
            <a:pPr marL="0" indent="0">
              <a:lnSpc>
                <a:spcPct val="100000"/>
              </a:lnSpc>
              <a:spcBef>
                <a:spcPts val="0"/>
              </a:spcBef>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 </a:t>
            </a:r>
            <a:r>
              <a:rPr lang="en-US" sz="1800" spc="-3" dirty="0" err="1">
                <a:solidFill>
                  <a:srgbClr val="0070C0"/>
                </a:solidFill>
                <a:latin typeface="Consolas" panose="020B0609020204030204" pitchFamily="49" charset="0"/>
                <a:cs typeface="Consolas" panose="020B0609020204030204" pitchFamily="49" charset="0"/>
              </a:rPr>
              <a:t>sbatch</a:t>
            </a:r>
            <a:r>
              <a:rPr lang="en-US" sz="1800" spc="-20" dirty="0">
                <a:solidFill>
                  <a:srgbClr val="0070C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submit_hostname.sh</a:t>
            </a:r>
            <a:endParaRPr lang="en-US" sz="1800" dirty="0">
              <a:solidFill>
                <a:srgbClr val="0070C0"/>
              </a:solidFill>
              <a:latin typeface="Consolas" panose="020B0609020204030204" pitchFamily="49" charset="0"/>
              <a:cs typeface="Consolas" panose="020B0609020204030204" pitchFamily="49" charset="0"/>
            </a:endParaRP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Check the status of the job:</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–u </a:t>
            </a:r>
            <a:r>
              <a:rPr lang="en-US" sz="1800" spc="-3" dirty="0">
                <a:solidFill>
                  <a:srgbClr val="FF0000"/>
                </a:solidFill>
                <a:latin typeface="Consolas" panose="020B0609020204030204" pitchFamily="49" charset="0"/>
                <a:cs typeface="Consolas" panose="020B0609020204030204" pitchFamily="49" charset="0"/>
              </a:rPr>
              <a:t>&lt;user&gt; </a:t>
            </a: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–q </a:t>
            </a:r>
            <a:r>
              <a:rPr lang="en-US" sz="1800" spc="-3" dirty="0">
                <a:solidFill>
                  <a:srgbClr val="FF0000"/>
                </a:solidFill>
                <a:latin typeface="Consolas" panose="020B0609020204030204" pitchFamily="49" charset="0"/>
                <a:cs typeface="Consolas" panose="020B0609020204030204" pitchFamily="49" charset="0"/>
              </a:rPr>
              <a:t>&lt;</a:t>
            </a:r>
            <a:r>
              <a:rPr lang="en-US" sz="1800" spc="-3" dirty="0" err="1">
                <a:solidFill>
                  <a:srgbClr val="FF0000"/>
                </a:solidFill>
                <a:latin typeface="Consolas" panose="020B0609020204030204" pitchFamily="49" charset="0"/>
                <a:cs typeface="Consolas" panose="020B0609020204030204" pitchFamily="49" charset="0"/>
              </a:rPr>
              <a:t>qos</a:t>
            </a:r>
            <a:r>
              <a:rPr lang="en-US" sz="1800" spc="-3" dirty="0">
                <a:solidFill>
                  <a:srgbClr val="FF0000"/>
                </a:solidFill>
                <a:latin typeface="Consolas" panose="020B0609020204030204" pitchFamily="49" charset="0"/>
                <a:cs typeface="Consolas" panose="020B0609020204030204" pitchFamily="49" charset="0"/>
              </a:rPr>
              <a:t>&gt;</a:t>
            </a:r>
          </a:p>
          <a:p>
            <a:pPr marL="0" indent="0">
              <a:lnSpc>
                <a:spcPct val="100000"/>
              </a:lnSpc>
              <a:spcBef>
                <a:spcPts val="0"/>
              </a:spcBef>
              <a:buNone/>
            </a:pPr>
            <a:endParaRPr lang="en-US" sz="1800" spc="-3" dirty="0">
              <a:solidFill>
                <a:srgbClr val="2F2B20"/>
              </a:solidFill>
              <a:latin typeface="Consolas" panose="020B0609020204030204" pitchFamily="49" charset="0"/>
              <a:cs typeface="Consolas" panose="020B0609020204030204" pitchFamily="49"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–-format=</a:t>
            </a:r>
            <a:r>
              <a:rPr lang="en-US" sz="1800" spc="-3" dirty="0">
                <a:solidFill>
                  <a:srgbClr val="FF0000"/>
                </a:solidFill>
                <a:latin typeface="Consolas" panose="020B0609020204030204" pitchFamily="49" charset="0"/>
                <a:cs typeface="Consolas" panose="020B0609020204030204" pitchFamily="49" charset="0"/>
              </a:rPr>
              <a:t>&lt;options&gt;</a:t>
            </a: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nsolas" panose="020B0609020204030204" pitchFamily="49" charset="0"/>
                <a:cs typeface="Courier New"/>
              </a:rPr>
              <a:t>    $ </a:t>
            </a:r>
            <a:r>
              <a:rPr lang="en-US" sz="1800" spc="-3" dirty="0" err="1">
                <a:solidFill>
                  <a:srgbClr val="0070C0"/>
                </a:solidFill>
                <a:latin typeface="Consolas" panose="020B0609020204030204" pitchFamily="49" charset="0"/>
                <a:cs typeface="Consolas" panose="020B0609020204030204" pitchFamily="49" charset="0"/>
              </a:rPr>
              <a:t>scontrol</a:t>
            </a:r>
            <a:r>
              <a:rPr lang="en-US" sz="1800" spc="-3" dirty="0">
                <a:solidFill>
                  <a:srgbClr val="0070C0"/>
                </a:solidFill>
                <a:latin typeface="Consolas" panose="020B0609020204030204" pitchFamily="49" charset="0"/>
                <a:cs typeface="Consolas" panose="020B0609020204030204" pitchFamily="49" charset="0"/>
              </a:rPr>
              <a:t> show job </a:t>
            </a:r>
            <a:r>
              <a:rPr lang="en-US" sz="1800" spc="-3" dirty="0">
                <a:solidFill>
                  <a:srgbClr val="FF0000"/>
                </a:solidFill>
                <a:latin typeface="Consolas" panose="020B0609020204030204" pitchFamily="49" charset="0"/>
                <a:cs typeface="Consolas" panose="020B0609020204030204" pitchFamily="49" charset="0"/>
              </a:rPr>
              <a:t>&lt;job number&gt;</a:t>
            </a:r>
            <a:endParaRPr lang="en-US" sz="1800" dirty="0">
              <a:solidFill>
                <a:srgbClr val="FF0000"/>
              </a:solidFill>
              <a:latin typeface="Consolas" panose="020B0609020204030204" pitchFamily="49" charset="0"/>
              <a:cs typeface="Consolas" panose="020B0609020204030204" pitchFamily="49" charset="0"/>
            </a:endParaRPr>
          </a:p>
          <a:p>
            <a:pPr marL="0" indent="0">
              <a:lnSpc>
                <a:spcPct val="100000"/>
              </a:lnSpc>
              <a:buNone/>
            </a:pPr>
            <a:endParaRPr lang="en-US" sz="1200" dirty="0">
              <a:latin typeface="Times New Roman"/>
              <a:cs typeface="Times New Roman"/>
            </a:endParaRPr>
          </a:p>
        </p:txBody>
      </p:sp>
      <p:sp>
        <p:nvSpPr>
          <p:cNvPr id="9" name="TextBox 8">
            <a:extLst>
              <a:ext uri="{FF2B5EF4-FFF2-40B4-BE49-F238E27FC236}">
                <a16:creationId xmlns:a16="http://schemas.microsoft.com/office/drawing/2014/main" id="{B48E411D-7067-AD4A-9A6F-67CB1352CDE9}"/>
              </a:ext>
            </a:extLst>
          </p:cNvPr>
          <p:cNvSpPr txBox="1"/>
          <p:nvPr/>
        </p:nvSpPr>
        <p:spPr>
          <a:xfrm>
            <a:off x="7244707" y="5738839"/>
            <a:ext cx="4827688" cy="276999"/>
          </a:xfrm>
          <a:prstGeom prst="rect">
            <a:avLst/>
          </a:prstGeom>
          <a:noFill/>
        </p:spPr>
        <p:txBody>
          <a:bodyPr wrap="square" rtlCol="0">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
        <p:nvSpPr>
          <p:cNvPr id="3" name="Date Placeholder 2">
            <a:extLst>
              <a:ext uri="{FF2B5EF4-FFF2-40B4-BE49-F238E27FC236}">
                <a16:creationId xmlns:a16="http://schemas.microsoft.com/office/drawing/2014/main" id="{FE0BE2AD-3363-7945-914B-412AE5327DFB}"/>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505A38D9-D7FD-5C42-B988-4624A13EAD2D}"/>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E4EB6780-D24F-FF44-AD2B-22A09E483967}"/>
              </a:ext>
            </a:extLst>
          </p:cNvPr>
          <p:cNvSpPr>
            <a:spLocks noGrp="1"/>
          </p:cNvSpPr>
          <p:nvPr>
            <p:ph type="sldNum" sz="quarter" idx="12"/>
          </p:nvPr>
        </p:nvSpPr>
        <p:spPr/>
        <p:txBody>
          <a:bodyPr/>
          <a:lstStyle/>
          <a:p>
            <a:fld id="{DD321DBF-325B-3546-BAAF-4F6E3B3181FF}" type="slidenum">
              <a:rPr lang="en-US" smtClean="0"/>
              <a:t>18</a:t>
            </a:fld>
            <a:endParaRPr lang="en-US"/>
          </a:p>
        </p:txBody>
      </p:sp>
      <p:sp>
        <p:nvSpPr>
          <p:cNvPr id="8" name="Content Placeholder 10">
            <a:extLst>
              <a:ext uri="{FF2B5EF4-FFF2-40B4-BE49-F238E27FC236}">
                <a16:creationId xmlns:a16="http://schemas.microsoft.com/office/drawing/2014/main" id="{27A826AF-3025-C249-950F-CA5B7804875B}"/>
              </a:ext>
            </a:extLst>
          </p:cNvPr>
          <p:cNvSpPr txBox="1">
            <a:spLocks/>
          </p:cNvSpPr>
          <p:nvPr/>
        </p:nvSpPr>
        <p:spPr>
          <a:xfrm>
            <a:off x="747157" y="4849159"/>
            <a:ext cx="5077457" cy="42368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800" spc="-3" dirty="0">
                <a:solidFill>
                  <a:srgbClr val="2F2B20"/>
                </a:solidFill>
                <a:latin typeface="Arial" panose="020B0604020202020204" pitchFamily="34" charset="0"/>
                <a:cs typeface="Arial" panose="020B0604020202020204" pitchFamily="34" charset="0"/>
              </a:rPr>
              <a:t>Look at the job output:</a:t>
            </a:r>
          </a:p>
          <a:p>
            <a:pPr marL="0" indent="0">
              <a:lnSpc>
                <a:spcPct val="100000"/>
              </a:lnSpc>
              <a:spcBef>
                <a:spcPts val="0"/>
              </a:spcBef>
              <a:buFont typeface="Arial" panose="020B0604020202020204" pitchFamily="34" charset="0"/>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 $ more </a:t>
            </a:r>
            <a:r>
              <a:rPr lang="en-US" sz="1800" spc="-3" dirty="0" err="1">
                <a:solidFill>
                  <a:srgbClr val="0070C0"/>
                </a:solidFill>
                <a:latin typeface="Consolas" panose="020B0609020204030204" pitchFamily="49" charset="0"/>
                <a:cs typeface="Consolas" panose="020B0609020204030204" pitchFamily="49" charset="0"/>
              </a:rPr>
              <a:t>hostname_NNNNNN.out</a:t>
            </a:r>
            <a:endParaRPr lang="en-US" sz="1800" spc="-3" dirty="0">
              <a:solidFill>
                <a:srgbClr val="0070C0"/>
              </a:solidFill>
              <a:latin typeface="Consolas" panose="020B0609020204030204" pitchFamily="49" charset="0"/>
              <a:cs typeface="Consolas" panose="020B0609020204030204" pitchFamily="49" charset="0"/>
            </a:endParaRPr>
          </a:p>
          <a:p>
            <a:pPr marL="0" indent="0">
              <a:lnSpc>
                <a:spcPct val="100000"/>
              </a:lnSpc>
              <a:spcBef>
                <a:spcPts val="0"/>
              </a:spcBef>
              <a:buFont typeface="Arial" panose="020B0604020202020204" pitchFamily="34" charset="0"/>
              <a:buNone/>
            </a:pPr>
            <a:r>
              <a:rPr lang="en-US" sz="1800" spc="-3" dirty="0">
                <a:solidFill>
                  <a:srgbClr val="2F2B20"/>
                </a:solidFill>
                <a:latin typeface="Courier New"/>
                <a:cs typeface="Courier New"/>
              </a:rPr>
              <a:t> </a:t>
            </a:r>
          </a:p>
          <a:p>
            <a:pPr marL="0" indent="0">
              <a:lnSpc>
                <a:spcPct val="100000"/>
              </a:lnSpc>
              <a:spcBef>
                <a:spcPts val="0"/>
              </a:spcBef>
              <a:buFont typeface="Arial" panose="020B0604020202020204" pitchFamily="34" charset="0"/>
              <a:buNone/>
            </a:pPr>
            <a:r>
              <a:rPr lang="en-US" sz="1800" i="1" spc="-3" dirty="0">
                <a:solidFill>
                  <a:srgbClr val="2F2B20"/>
                </a:solidFill>
                <a:latin typeface="Arial" panose="020B0604020202020204" pitchFamily="34" charset="0"/>
                <a:cs typeface="Arial" panose="020B0604020202020204" pitchFamily="34" charset="0"/>
              </a:rPr>
              <a:t>(*note that </a:t>
            </a:r>
            <a:r>
              <a:rPr lang="en-US" sz="1800" i="1" spc="-3" dirty="0">
                <a:solidFill>
                  <a:srgbClr val="FF0000"/>
                </a:solidFill>
                <a:latin typeface="Arial" panose="020B0604020202020204" pitchFamily="34" charset="0"/>
                <a:cs typeface="Arial" panose="020B0604020202020204" pitchFamily="34" charset="0"/>
              </a:rPr>
              <a:t>NNNNNN</a:t>
            </a:r>
            <a:r>
              <a:rPr lang="en-US" sz="1800" i="1" spc="-3" dirty="0">
                <a:solidFill>
                  <a:srgbClr val="2F2B20"/>
                </a:solidFill>
                <a:latin typeface="Arial" panose="020B0604020202020204" pitchFamily="34" charset="0"/>
                <a:cs typeface="Arial" panose="020B0604020202020204" pitchFamily="34" charset="0"/>
              </a:rPr>
              <a:t> is your job number)</a:t>
            </a:r>
            <a:endParaRPr lang="en-US" sz="18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2874567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external program</a:t>
            </a:r>
            <a:endParaRPr lang="en-US" dirty="0"/>
          </a:p>
        </p:txBody>
      </p:sp>
      <p:sp>
        <p:nvSpPr>
          <p:cNvPr id="10" name="Content Placeholder 9">
            <a:extLst>
              <a:ext uri="{FF2B5EF4-FFF2-40B4-BE49-F238E27FC236}">
                <a16:creationId xmlns:a16="http://schemas.microsoft.com/office/drawing/2014/main" id="{754C0039-3066-284D-B7D3-4F5D8CD8F1D7}"/>
              </a:ext>
            </a:extLst>
          </p:cNvPr>
          <p:cNvSpPr>
            <a:spLocks noGrp="1"/>
          </p:cNvSpPr>
          <p:nvPr>
            <p:ph idx="1"/>
          </p:nvPr>
        </p:nvSpPr>
        <p:spPr/>
        <p:txBody>
          <a:bodyPr/>
          <a:lstStyle/>
          <a:p>
            <a:pPr marL="241100" indent="-228411">
              <a:spcBef>
                <a:spcPts val="650"/>
              </a:spcBef>
              <a:buClr>
                <a:srgbClr val="A9A57C"/>
              </a:buClr>
              <a:tabLst>
                <a:tab pos="241100" algn="l"/>
              </a:tabLst>
            </a:pPr>
            <a:r>
              <a:rPr lang="en-US" spc="-6" dirty="0">
                <a:solidFill>
                  <a:srgbClr val="2F2B20"/>
                </a:solidFill>
                <a:cs typeface="Arial"/>
              </a:rPr>
              <a:t>Let’s run </a:t>
            </a:r>
            <a:r>
              <a:rPr lang="en-US" spc="26" dirty="0">
                <a:solidFill>
                  <a:srgbClr val="2F2B20"/>
                </a:solidFill>
                <a:cs typeface="Arial"/>
              </a:rPr>
              <a:t>R on an R script</a:t>
            </a:r>
            <a:endParaRPr lang="en-US" dirty="0">
              <a:cs typeface="Arial"/>
            </a:endParaRPr>
          </a:p>
          <a:p>
            <a:pPr marL="241100" indent="-228411">
              <a:spcBef>
                <a:spcPts val="585"/>
              </a:spcBef>
              <a:buClr>
                <a:srgbClr val="A9A57C"/>
              </a:buClr>
              <a:tabLst>
                <a:tab pos="241100" algn="l"/>
              </a:tabLst>
            </a:pPr>
            <a:r>
              <a:rPr lang="en-US" spc="-26" dirty="0">
                <a:solidFill>
                  <a:srgbClr val="2F2B20"/>
                </a:solidFill>
                <a:cs typeface="Arial"/>
              </a:rPr>
              <a:t>This </a:t>
            </a:r>
            <a:r>
              <a:rPr lang="en-US" spc="36" dirty="0">
                <a:solidFill>
                  <a:srgbClr val="2F2B20"/>
                </a:solidFill>
                <a:cs typeface="Arial"/>
              </a:rPr>
              <a:t>script </a:t>
            </a:r>
            <a:r>
              <a:rPr lang="en-US" dirty="0">
                <a:solidFill>
                  <a:srgbClr val="2F2B20"/>
                </a:solidFill>
                <a:cs typeface="Arial"/>
              </a:rPr>
              <a:t>calls </a:t>
            </a:r>
            <a:r>
              <a:rPr lang="en-US" spc="6" dirty="0">
                <a:solidFill>
                  <a:srgbClr val="2F2B20"/>
                </a:solidFill>
                <a:cs typeface="Arial"/>
              </a:rPr>
              <a:t>and </a:t>
            </a:r>
            <a:r>
              <a:rPr lang="en-US" spc="-6" dirty="0">
                <a:solidFill>
                  <a:srgbClr val="2F2B20"/>
                </a:solidFill>
                <a:cs typeface="Arial"/>
              </a:rPr>
              <a:t>runs</a:t>
            </a:r>
            <a:r>
              <a:rPr lang="en-US" spc="-99" dirty="0">
                <a:solidFill>
                  <a:srgbClr val="2F2B20"/>
                </a:solidFill>
                <a:cs typeface="Arial"/>
              </a:rPr>
              <a:t> the script </a:t>
            </a:r>
            <a:r>
              <a:rPr lang="en-US" i="1" spc="10" dirty="0" err="1">
                <a:solidFill>
                  <a:srgbClr val="2F2B20"/>
                </a:solidFill>
                <a:cs typeface="Arial"/>
              </a:rPr>
              <a:t>R_program.R</a:t>
            </a:r>
            <a:endParaRPr lang="en-US" i="1" spc="10" dirty="0">
              <a:solidFill>
                <a:srgbClr val="2F2B20"/>
              </a:solidFill>
              <a:cs typeface="Arial"/>
            </a:endParaRPr>
          </a:p>
          <a:p>
            <a:pPr marL="241100" indent="-228411">
              <a:spcBef>
                <a:spcPts val="585"/>
              </a:spcBef>
              <a:buClr>
                <a:srgbClr val="A9A57C"/>
              </a:buClr>
              <a:tabLst>
                <a:tab pos="241100" algn="l"/>
              </a:tabLst>
            </a:pPr>
            <a:r>
              <a:rPr lang="en-US" spc="10" dirty="0">
                <a:solidFill>
                  <a:srgbClr val="2F2B20"/>
                </a:solidFill>
                <a:cs typeface="Arial"/>
              </a:rPr>
              <a:t>Let’s examine the batch script </a:t>
            </a:r>
            <a:r>
              <a:rPr lang="en-US" spc="10" dirty="0" err="1">
                <a:solidFill>
                  <a:schemeClr val="accent5"/>
                </a:solidFill>
                <a:cs typeface="Arial"/>
              </a:rPr>
              <a:t>submit_R.sh</a:t>
            </a:r>
            <a:endParaRPr lang="en-US" spc="10" dirty="0">
              <a:solidFill>
                <a:schemeClr val="accent5"/>
              </a:solidFill>
              <a:cs typeface="Arial"/>
            </a:endParaRPr>
          </a:p>
          <a:p>
            <a:pPr marL="698300" lvl="1" indent="-228411">
              <a:spcBef>
                <a:spcPts val="585"/>
              </a:spcBef>
              <a:buClr>
                <a:srgbClr val="A9A57C"/>
              </a:buClr>
              <a:tabLst>
                <a:tab pos="241100" algn="l"/>
              </a:tabLst>
            </a:pPr>
            <a:r>
              <a:rPr lang="en-US" spc="10" dirty="0">
                <a:cs typeface="Arial"/>
              </a:rPr>
              <a:t>Note how R is loaded</a:t>
            </a:r>
          </a:p>
          <a:p>
            <a:pPr marL="241100" indent="-228411">
              <a:spcBef>
                <a:spcPts val="585"/>
              </a:spcBef>
              <a:buClr>
                <a:srgbClr val="A9A57C"/>
              </a:buClr>
              <a:tabLst>
                <a:tab pos="241100" algn="l"/>
              </a:tabLst>
            </a:pPr>
            <a:r>
              <a:rPr lang="en-US" spc="-113" dirty="0">
                <a:solidFill>
                  <a:srgbClr val="2F2B20"/>
                </a:solidFill>
                <a:cs typeface="Arial"/>
              </a:rPr>
              <a:t>Go ahead and submit</a:t>
            </a:r>
            <a:r>
              <a:rPr lang="en-US" spc="-6" dirty="0">
                <a:solidFill>
                  <a:srgbClr val="2F2B20"/>
                </a:solidFill>
                <a:cs typeface="Arial"/>
              </a:rPr>
              <a:t> </a:t>
            </a:r>
            <a:r>
              <a:rPr lang="en-US" spc="6" dirty="0">
                <a:solidFill>
                  <a:srgbClr val="2F2B20"/>
                </a:solidFill>
                <a:cs typeface="Arial"/>
              </a:rPr>
              <a:t>the </a:t>
            </a:r>
            <a:r>
              <a:rPr lang="en-US" spc="36" dirty="0">
                <a:solidFill>
                  <a:srgbClr val="2F2B20"/>
                </a:solidFill>
                <a:cs typeface="Arial"/>
              </a:rPr>
              <a:t>batch script</a:t>
            </a:r>
            <a:r>
              <a:rPr lang="en-US" spc="-20" dirty="0">
                <a:solidFill>
                  <a:srgbClr val="2F2B20"/>
                </a:solidFill>
                <a:cs typeface="Arial"/>
              </a:rPr>
              <a:t> </a:t>
            </a:r>
            <a:r>
              <a:rPr lang="en-US" spc="-20" dirty="0" err="1">
                <a:solidFill>
                  <a:schemeClr val="accent5"/>
                </a:solidFill>
                <a:cs typeface="Arial"/>
              </a:rPr>
              <a:t>submit_</a:t>
            </a:r>
            <a:r>
              <a:rPr lang="en-US" spc="6" dirty="0" err="1">
                <a:solidFill>
                  <a:schemeClr val="accent5"/>
                </a:solidFill>
                <a:cs typeface="Arial"/>
              </a:rPr>
              <a:t>R.sh</a:t>
            </a:r>
            <a:endParaRPr lang="en-US" dirty="0">
              <a:solidFill>
                <a:schemeClr val="accent5"/>
              </a:solidFill>
              <a:cs typeface="Arial"/>
            </a:endParaRPr>
          </a:p>
          <a:p>
            <a:pPr marL="241100" indent="-228411">
              <a:spcBef>
                <a:spcPts val="585"/>
              </a:spcBef>
              <a:buClr>
                <a:srgbClr val="A9A57C"/>
              </a:buClr>
              <a:tabLst>
                <a:tab pos="241100" algn="l"/>
              </a:tabLst>
            </a:pPr>
            <a:endParaRPr lang="en-US" i="1" dirty="0">
              <a:cs typeface="Arial"/>
            </a:endParaRPr>
          </a:p>
          <a:p>
            <a:endParaRPr lang="en-US" dirty="0"/>
          </a:p>
        </p:txBody>
      </p:sp>
      <p:sp>
        <p:nvSpPr>
          <p:cNvPr id="3" name="Date Placeholder 2">
            <a:extLst>
              <a:ext uri="{FF2B5EF4-FFF2-40B4-BE49-F238E27FC236}">
                <a16:creationId xmlns:a16="http://schemas.microsoft.com/office/drawing/2014/main" id="{0F5E5F37-EC64-0C44-A2CC-31B7F75A728E}"/>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737E3441-C8A9-2740-9150-C8CE880D2A67}"/>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5826AE4D-1130-8746-AFF4-80F0DE7AEF44}"/>
              </a:ext>
            </a:extLst>
          </p:cNvPr>
          <p:cNvSpPr>
            <a:spLocks noGrp="1"/>
          </p:cNvSpPr>
          <p:nvPr>
            <p:ph type="sldNum" sz="quarter" idx="12"/>
          </p:nvPr>
        </p:nvSpPr>
        <p:spPr/>
        <p:txBody>
          <a:bodyPr/>
          <a:lstStyle/>
          <a:p>
            <a:fld id="{DD321DBF-325B-3546-BAAF-4F6E3B3181FF}" type="slidenum">
              <a:rPr lang="en-US" smtClean="0"/>
              <a:t>19</a:t>
            </a:fld>
            <a:endParaRPr lang="en-US"/>
          </a:p>
        </p:txBody>
      </p:sp>
    </p:spTree>
    <p:extLst>
      <p:ext uri="{BB962C8B-B14F-4D97-AF65-F5344CB8AC3E}">
        <p14:creationId xmlns:p14="http://schemas.microsoft.com/office/powerpoint/2010/main" val="2578526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AB44BE0-2AE8-E34F-8FB1-0F2933D9E1FA}"/>
              </a:ext>
            </a:extLst>
          </p:cNvPr>
          <p:cNvSpPr>
            <a:spLocks noGrp="1"/>
          </p:cNvSpPr>
          <p:nvPr>
            <p:ph type="title"/>
          </p:nvPr>
        </p:nvSpPr>
        <p:spPr>
          <a:xfrm>
            <a:off x="838200" y="519673"/>
            <a:ext cx="10515600" cy="1325563"/>
          </a:xfrm>
        </p:spPr>
        <p:txBody>
          <a:bodyPr/>
          <a:lstStyle/>
          <a:p>
            <a:pPr algn="ctr"/>
            <a:r>
              <a:rPr lang="en-US" dirty="0"/>
              <a:t>HPC Job Submission</a:t>
            </a:r>
            <a:br>
              <a:rPr lang="en-US" dirty="0"/>
            </a:br>
            <a:endParaRPr lang="en-US" dirty="0"/>
          </a:p>
        </p:txBody>
      </p:sp>
      <p:sp>
        <p:nvSpPr>
          <p:cNvPr id="2" name="object 2"/>
          <p:cNvSpPr txBox="1">
            <a:spLocks noGrp="1"/>
          </p:cNvSpPr>
          <p:nvPr>
            <p:ph idx="1"/>
          </p:nvPr>
        </p:nvSpPr>
        <p:spPr>
          <a:xfrm>
            <a:off x="838200" y="1653702"/>
            <a:ext cx="10515600" cy="4314063"/>
          </a:xfrm>
        </p:spPr>
        <p:txBody>
          <a:bodyPr>
            <a:normAutofit/>
          </a:bodyPr>
          <a:lstStyle/>
          <a:p>
            <a:pPr marL="0" marR="59144" indent="0" algn="ctr">
              <a:spcBef>
                <a:spcPts val="188"/>
              </a:spcBef>
              <a:buNone/>
            </a:pPr>
            <a:r>
              <a:rPr lang="en-US" sz="3200" spc="-20" dirty="0">
                <a:cs typeface="Tahoma"/>
              </a:rPr>
              <a:t>Andy Monaghan, Shelley Knuth, Dan Trahan, Joel Frahm</a:t>
            </a:r>
          </a:p>
          <a:p>
            <a:pPr marL="0" marR="59144" indent="0" algn="ctr">
              <a:spcBef>
                <a:spcPts val="188"/>
              </a:spcBef>
              <a:buNone/>
            </a:pPr>
            <a:endParaRPr lang="en-US" spc="-20" dirty="0">
              <a:cs typeface="Tahoma"/>
            </a:endParaRPr>
          </a:p>
          <a:p>
            <a:pPr marL="0" marR="59144" indent="0" algn="ctr">
              <a:spcBef>
                <a:spcPts val="188"/>
              </a:spcBef>
              <a:buNone/>
            </a:pPr>
            <a:r>
              <a:rPr lang="en-US" i="1" spc="-20" dirty="0">
                <a:solidFill>
                  <a:schemeClr val="bg1">
                    <a:lumMod val="65000"/>
                  </a:schemeClr>
                </a:solidFill>
                <a:cs typeface="Tahoma"/>
                <a:hlinkClick r:id="rId2"/>
              </a:rPr>
              <a:t>rc-help@colorado.edu</a:t>
            </a:r>
            <a:endParaRPr lang="en-US" i="1" spc="-20" dirty="0">
              <a:solidFill>
                <a:schemeClr val="bg1">
                  <a:lumMod val="65000"/>
                </a:schemeClr>
              </a:solidFill>
              <a:cs typeface="Tahoma"/>
            </a:endParaRPr>
          </a:p>
          <a:p>
            <a:pPr marL="0" marR="59144" indent="0" algn="ctr">
              <a:spcBef>
                <a:spcPts val="188"/>
              </a:spcBef>
              <a:buNone/>
            </a:pPr>
            <a:r>
              <a:rPr lang="en-US" i="1" spc="-20" dirty="0">
                <a:solidFill>
                  <a:schemeClr val="bg1">
                    <a:lumMod val="65000"/>
                  </a:schemeClr>
                </a:solidFill>
                <a:cs typeface="Tahoma"/>
                <a:hlinkClick r:id="rId3"/>
              </a:rPr>
              <a:t>https://www.colorado.edu/rc</a:t>
            </a:r>
            <a:r>
              <a:rPr lang="en-US" i="1" spc="-20" dirty="0">
                <a:solidFill>
                  <a:schemeClr val="bg1">
                    <a:lumMod val="65000"/>
                  </a:schemeClr>
                </a:solidFill>
                <a:cs typeface="Tahoma"/>
              </a:rPr>
              <a:t> </a:t>
            </a:r>
          </a:p>
          <a:p>
            <a:pPr marL="0" marR="59144" indent="0" algn="ctr">
              <a:spcBef>
                <a:spcPts val="188"/>
              </a:spcBef>
              <a:buNone/>
            </a:pPr>
            <a:endParaRPr lang="en-US" spc="-20" dirty="0">
              <a:cs typeface="Tahoma"/>
            </a:endParaRPr>
          </a:p>
          <a:p>
            <a:pPr marL="0" marR="59144" indent="0" algn="ctr">
              <a:spcBef>
                <a:spcPts val="188"/>
              </a:spcBef>
              <a:buNone/>
            </a:pPr>
            <a:endParaRPr lang="en-US" spc="-20" dirty="0">
              <a:cs typeface="Tahoma"/>
            </a:endParaRPr>
          </a:p>
          <a:p>
            <a:pPr marL="0" marR="59144" indent="0" algn="ctr">
              <a:spcBef>
                <a:spcPts val="188"/>
              </a:spcBef>
              <a:buNone/>
            </a:pPr>
            <a:r>
              <a:rPr lang="en-US" spc="-20" dirty="0">
                <a:cs typeface="Tahoma"/>
              </a:rPr>
              <a:t>Slides available for download at</a:t>
            </a:r>
          </a:p>
          <a:p>
            <a:pPr marL="0" marR="59144" indent="0" algn="ctr">
              <a:spcBef>
                <a:spcPts val="188"/>
              </a:spcBef>
              <a:buNone/>
            </a:pPr>
            <a:r>
              <a:rPr lang="en-US" sz="2400" dirty="0">
                <a:hlinkClick r:id="rId4"/>
              </a:rPr>
              <a:t>https://github.com/ResearchComputing/CMU_HPC_2019</a:t>
            </a:r>
            <a:r>
              <a:rPr lang="en-US" sz="2400" dirty="0"/>
              <a:t> </a:t>
            </a:r>
            <a:endParaRPr lang="en-US" sz="2400" i="1" spc="-20" dirty="0">
              <a:solidFill>
                <a:schemeClr val="bg1">
                  <a:lumMod val="65000"/>
                </a:schemeClr>
              </a:solidFill>
              <a:cs typeface="Tahoma"/>
            </a:endParaRPr>
          </a:p>
          <a:p>
            <a:pPr algn="ctr"/>
            <a:endParaRPr lang="en-US" dirty="0"/>
          </a:p>
        </p:txBody>
      </p:sp>
      <p:sp>
        <p:nvSpPr>
          <p:cNvPr id="20" name="object 3">
            <a:extLst>
              <a:ext uri="{FF2B5EF4-FFF2-40B4-BE49-F238E27FC236}">
                <a16:creationId xmlns:a16="http://schemas.microsoft.com/office/drawing/2014/main" id="{EEE09EE2-D8EE-754E-8A32-715788A463C0}"/>
              </a:ext>
            </a:extLst>
          </p:cNvPr>
          <p:cNvSpPr txBox="1"/>
          <p:nvPr/>
        </p:nvSpPr>
        <p:spPr>
          <a:xfrm>
            <a:off x="2047088" y="5733959"/>
            <a:ext cx="8848439" cy="268055"/>
          </a:xfrm>
          <a:prstGeom prst="rect">
            <a:avLst/>
          </a:prstGeom>
        </p:spPr>
        <p:txBody>
          <a:bodyPr vert="horz" wrap="square" lIns="0" tIns="23909" rIns="0" bIns="0" rtlCol="0">
            <a:spAutoFit/>
          </a:bodyPr>
          <a:lstStyle/>
          <a:p>
            <a:pPr marL="25168"/>
            <a:r>
              <a:rPr lang="en-US" sz="1585" i="1" spc="-50" dirty="0">
                <a:cs typeface="Tahoma"/>
              </a:rPr>
              <a:t>Adapted from presentations by RC members Andrew Monaghan, Aaron Holt and John </a:t>
            </a:r>
            <a:r>
              <a:rPr lang="en-US" sz="1585" i="1" spc="-50" dirty="0" err="1">
                <a:cs typeface="Tahoma"/>
              </a:rPr>
              <a:t>Blaas</a:t>
            </a:r>
            <a:r>
              <a:rPr lang="en-US" sz="1585" i="1" spc="-50" dirty="0">
                <a:cs typeface="Tahoma"/>
              </a:rPr>
              <a:t>: </a:t>
            </a:r>
            <a:r>
              <a:rPr lang="en-US" sz="1585" i="1" spc="-50" dirty="0">
                <a:cs typeface="Tahoma"/>
                <a:hlinkClick r:id="rId5">
                  <a:extLst>
                    <a:ext uri="{A12FA001-AC4F-418D-AE19-62706E023703}">
                      <ahyp:hlinkClr xmlns:ahyp="http://schemas.microsoft.com/office/drawing/2018/hyperlinkcolor" val="tx"/>
                    </a:ext>
                  </a:extLst>
                </a:hlinkClick>
              </a:rPr>
              <a:t>1</a:t>
            </a:r>
            <a:r>
              <a:rPr lang="en-US" sz="1585" i="1" spc="-50" dirty="0">
                <a:cs typeface="Tahoma"/>
              </a:rPr>
              <a:t>, </a:t>
            </a:r>
            <a:r>
              <a:rPr lang="en-US" sz="1585" i="1" spc="-50" dirty="0">
                <a:cs typeface="Tahoma"/>
                <a:hlinkClick r:id="rId6">
                  <a:extLst>
                    <a:ext uri="{A12FA001-AC4F-418D-AE19-62706E023703}">
                      <ahyp:hlinkClr xmlns:ahyp="http://schemas.microsoft.com/office/drawing/2018/hyperlinkcolor" val="tx"/>
                    </a:ext>
                  </a:extLst>
                </a:hlinkClick>
              </a:rPr>
              <a:t>2</a:t>
            </a:r>
            <a:r>
              <a:rPr lang="en-US" sz="1585" i="1" spc="-50" dirty="0">
                <a:cs typeface="Tahoma"/>
              </a:rPr>
              <a:t>, </a:t>
            </a:r>
            <a:r>
              <a:rPr lang="en-US" sz="1585" i="1" spc="-50" dirty="0">
                <a:cs typeface="Tahoma"/>
                <a:hlinkClick r:id="rId7">
                  <a:extLst>
                    <a:ext uri="{A12FA001-AC4F-418D-AE19-62706E023703}">
                      <ahyp:hlinkClr xmlns:ahyp="http://schemas.microsoft.com/office/drawing/2018/hyperlinkcolor" val="tx"/>
                    </a:ext>
                  </a:extLst>
                </a:hlinkClick>
              </a:rPr>
              <a:t>3</a:t>
            </a:r>
            <a:r>
              <a:rPr lang="en-US" sz="1585" i="1" spc="-50" dirty="0">
                <a:cs typeface="Tahoma"/>
              </a:rPr>
              <a:t>, </a:t>
            </a:r>
            <a:r>
              <a:rPr lang="en-US" sz="1585" i="1" spc="-50" dirty="0">
                <a:cs typeface="Tahoma"/>
                <a:hlinkClick r:id="rId8">
                  <a:extLst>
                    <a:ext uri="{A12FA001-AC4F-418D-AE19-62706E023703}">
                      <ahyp:hlinkClr xmlns:ahyp="http://schemas.microsoft.com/office/drawing/2018/hyperlinkcolor" val="tx"/>
                    </a:ext>
                  </a:extLst>
                </a:hlinkClick>
              </a:rPr>
              <a:t>4</a:t>
            </a:r>
            <a:r>
              <a:rPr lang="en-US" sz="1585" i="1" spc="-50" dirty="0">
                <a:cs typeface="Tahoma"/>
              </a:rPr>
              <a:t>. </a:t>
            </a:r>
            <a:endParaRPr sz="1585" i="1" dirty="0">
              <a:cs typeface="Courier New"/>
            </a:endParaRPr>
          </a:p>
        </p:txBody>
      </p:sp>
      <p:sp>
        <p:nvSpPr>
          <p:cNvPr id="3" name="Date Placeholder 2">
            <a:extLst>
              <a:ext uri="{FF2B5EF4-FFF2-40B4-BE49-F238E27FC236}">
                <a16:creationId xmlns:a16="http://schemas.microsoft.com/office/drawing/2014/main" id="{2F749640-6454-CB44-BD27-14A679ED205D}"/>
              </a:ext>
            </a:extLst>
          </p:cNvPr>
          <p:cNvSpPr>
            <a:spLocks noGrp="1"/>
          </p:cNvSpPr>
          <p:nvPr>
            <p:ph type="dt" sz="half" idx="10"/>
          </p:nvPr>
        </p:nvSpPr>
        <p:spPr/>
        <p:txBody>
          <a:bodyPr/>
          <a:lstStyle/>
          <a:p>
            <a:r>
              <a:rPr lang="en-US"/>
              <a:t>9/27/19</a:t>
            </a:r>
            <a:endParaRPr lang="en-US" dirty="0"/>
          </a:p>
        </p:txBody>
      </p:sp>
      <p:sp>
        <p:nvSpPr>
          <p:cNvPr id="4" name="Footer Placeholder 3">
            <a:extLst>
              <a:ext uri="{FF2B5EF4-FFF2-40B4-BE49-F238E27FC236}">
                <a16:creationId xmlns:a16="http://schemas.microsoft.com/office/drawing/2014/main" id="{38AAE535-FB87-EC4B-B49C-EE293B15E4CA}"/>
              </a:ext>
            </a:extLst>
          </p:cNvPr>
          <p:cNvSpPr>
            <a:spLocks noGrp="1"/>
          </p:cNvSpPr>
          <p:nvPr>
            <p:ph type="ftr" sz="quarter" idx="11"/>
          </p:nvPr>
        </p:nvSpPr>
        <p:spPr/>
        <p:txBody>
          <a:bodyPr/>
          <a:lstStyle/>
          <a:p>
            <a:r>
              <a:rPr lang="en-US"/>
              <a:t>CMU - HPC Job Submission</a:t>
            </a:r>
            <a:endParaRPr lang="en-US" dirty="0"/>
          </a:p>
        </p:txBody>
      </p:sp>
      <p:sp>
        <p:nvSpPr>
          <p:cNvPr id="5" name="Slide Number Placeholder 4">
            <a:extLst>
              <a:ext uri="{FF2B5EF4-FFF2-40B4-BE49-F238E27FC236}">
                <a16:creationId xmlns:a16="http://schemas.microsoft.com/office/drawing/2014/main" id="{1591AB1A-E2B2-EC49-9DDF-5363915B20AF}"/>
              </a:ext>
            </a:extLst>
          </p:cNvPr>
          <p:cNvSpPr>
            <a:spLocks noGrp="1"/>
          </p:cNvSpPr>
          <p:nvPr>
            <p:ph type="sldNum" sz="quarter" idx="12"/>
          </p:nvPr>
        </p:nvSpPr>
        <p:spPr/>
        <p:txBody>
          <a:bodyPr/>
          <a:lstStyle/>
          <a:p>
            <a:fld id="{DD321DBF-325B-3546-BAAF-4F6E3B3181FF}" type="slidenum">
              <a:rPr lang="en-US" smtClean="0"/>
              <a:t>2</a:t>
            </a:fld>
            <a:endParaRPr lang="en-US"/>
          </a:p>
        </p:txBody>
      </p:sp>
    </p:spTree>
    <p:extLst>
      <p:ext uri="{BB962C8B-B14F-4D97-AF65-F5344CB8AC3E}">
        <p14:creationId xmlns:p14="http://schemas.microsoft.com/office/powerpoint/2010/main" val="434616993"/>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normAutofit/>
          </a:bodyPr>
          <a:lstStyle/>
          <a:p>
            <a:r>
              <a:rPr lang="en-US" sz="4000" dirty="0"/>
              <a:t>Running an external program as an </a:t>
            </a:r>
            <a:r>
              <a:rPr lang="en-US" sz="4000" dirty="0" err="1"/>
              <a:t>mpi</a:t>
            </a:r>
            <a:r>
              <a:rPr lang="en-US" sz="4000" dirty="0"/>
              <a:t> job</a:t>
            </a:r>
          </a:p>
        </p:txBody>
      </p:sp>
      <p:sp>
        <p:nvSpPr>
          <p:cNvPr id="10" name="Content Placeholder 9">
            <a:extLst>
              <a:ext uri="{FF2B5EF4-FFF2-40B4-BE49-F238E27FC236}">
                <a16:creationId xmlns:a16="http://schemas.microsoft.com/office/drawing/2014/main" id="{8E3623D8-AF6C-CB42-A779-BCA4A5E323DF}"/>
              </a:ext>
            </a:extLst>
          </p:cNvPr>
          <p:cNvSpPr>
            <a:spLocks noGrp="1"/>
          </p:cNvSpPr>
          <p:nvPr>
            <p:ph idx="1"/>
          </p:nvPr>
        </p:nvSpPr>
        <p:spPr/>
        <p:txBody>
          <a:bodyPr/>
          <a:lstStyle/>
          <a:p>
            <a:pPr marL="241100" indent="-228411">
              <a:spcBef>
                <a:spcPts val="650"/>
              </a:spcBef>
              <a:buClr>
                <a:srgbClr val="A9A57C"/>
              </a:buClr>
              <a:tabLst>
                <a:tab pos="241100" algn="l"/>
              </a:tabLst>
            </a:pPr>
            <a:r>
              <a:rPr lang="en-US" sz="2398" spc="-6" dirty="0">
                <a:solidFill>
                  <a:srgbClr val="2F2B20"/>
                </a:solidFill>
                <a:cs typeface="Arial"/>
              </a:rPr>
              <a:t>For cases where you have a code that is parallelized, meaning it can run across multiple cores. </a:t>
            </a:r>
          </a:p>
          <a:p>
            <a:pPr marL="241100" indent="-228411">
              <a:spcBef>
                <a:spcPts val="650"/>
              </a:spcBef>
              <a:buClr>
                <a:srgbClr val="A9A57C"/>
              </a:buClr>
              <a:tabLst>
                <a:tab pos="241100" algn="l"/>
              </a:tabLst>
            </a:pPr>
            <a:r>
              <a:rPr lang="en-US" sz="2398" spc="-6" dirty="0">
                <a:solidFill>
                  <a:srgbClr val="2F2B20"/>
                </a:solidFill>
                <a:cs typeface="Arial"/>
              </a:rPr>
              <a:t>Number of tasks always &gt; 1. 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a:t>
            </a:r>
            <a:r>
              <a:rPr lang="en-US" sz="2398" spc="-6" dirty="0" err="1">
                <a:solidFill>
                  <a:srgbClr val="0070C0"/>
                </a:solidFill>
                <a:latin typeface="Consolas" panose="020B0609020204030204" pitchFamily="49" charset="0"/>
                <a:cs typeface="Consolas" panose="020B0609020204030204" pitchFamily="49" charset="0"/>
              </a:rPr>
              <a:t>ntasks</a:t>
            </a:r>
            <a:r>
              <a:rPr lang="en-US" sz="2398" spc="-6" dirty="0">
                <a:solidFill>
                  <a:srgbClr val="0070C0"/>
                </a:solidFill>
                <a:latin typeface="Consolas" panose="020B0609020204030204" pitchFamily="49" charset="0"/>
                <a:cs typeface="Consolas" panose="020B0609020204030204" pitchFamily="49" charset="0"/>
              </a:rPr>
              <a:t>=4</a:t>
            </a:r>
          </a:p>
          <a:p>
            <a:pPr marL="241100" indent="-228411">
              <a:spcBef>
                <a:spcPts val="650"/>
              </a:spcBef>
              <a:buClr>
                <a:srgbClr val="A9A57C"/>
              </a:buClr>
              <a:tabLst>
                <a:tab pos="241100" algn="l"/>
              </a:tabLst>
            </a:pPr>
            <a:r>
              <a:rPr lang="en-US" sz="2398" spc="-6" dirty="0">
                <a:solidFill>
                  <a:srgbClr val="2F2B20"/>
                </a:solidFill>
                <a:latin typeface="Arial" panose="020B0604020202020204" pitchFamily="34" charset="0"/>
                <a:cs typeface="Arial" panose="020B0604020202020204" pitchFamily="34" charset="0"/>
              </a:rPr>
              <a:t>Will always need to load a compiler and </a:t>
            </a:r>
            <a:r>
              <a:rPr lang="en-US" sz="2398" spc="-6" dirty="0" err="1">
                <a:solidFill>
                  <a:srgbClr val="2F2B20"/>
                </a:solidFill>
                <a:latin typeface="Arial" panose="020B0604020202020204" pitchFamily="34" charset="0"/>
                <a:cs typeface="Arial" panose="020B0604020202020204" pitchFamily="34" charset="0"/>
              </a:rPr>
              <a:t>mpi</a:t>
            </a:r>
            <a:r>
              <a:rPr lang="en-US" sz="2398" spc="-6" dirty="0">
                <a:solidFill>
                  <a:srgbClr val="2F2B20"/>
                </a:solidFill>
                <a:latin typeface="Arial" panose="020B0604020202020204" pitchFamily="34" charset="0"/>
                <a:cs typeface="Arial" panose="020B0604020202020204" pitchFamily="34" charset="0"/>
              </a:rPr>
              <a:t>. </a:t>
            </a:r>
            <a:r>
              <a:rPr lang="en-US" sz="2398" spc="-6" dirty="0">
                <a:solidFill>
                  <a:srgbClr val="2F2B20"/>
                </a:solidFill>
                <a:cs typeface="Arial"/>
              </a:rPr>
              <a:t>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module load intel </a:t>
            </a:r>
            <a:r>
              <a:rPr lang="en-US" sz="2398" spc="-6" dirty="0" err="1">
                <a:solidFill>
                  <a:srgbClr val="0070C0"/>
                </a:solidFill>
                <a:latin typeface="Consolas" panose="020B0609020204030204" pitchFamily="49" charset="0"/>
                <a:cs typeface="Consolas" panose="020B0609020204030204" pitchFamily="49" charset="0"/>
              </a:rPr>
              <a:t>impi</a:t>
            </a:r>
            <a:endParaRPr lang="en-US" sz="2398" spc="-6" dirty="0">
              <a:solidFill>
                <a:srgbClr val="0070C0"/>
              </a:solidFill>
              <a:latin typeface="Consolas" panose="020B0609020204030204" pitchFamily="49" charset="0"/>
              <a:cs typeface="Consolas" panose="020B0609020204030204" pitchFamily="49" charset="0"/>
            </a:endParaRPr>
          </a:p>
          <a:p>
            <a:pPr marL="241100" indent="-228411">
              <a:spcBef>
                <a:spcPts val="650"/>
              </a:spcBef>
              <a:buClr>
                <a:srgbClr val="A9A57C"/>
              </a:buClr>
              <a:tabLst>
                <a:tab pos="241100" algn="l"/>
              </a:tabLst>
            </a:pPr>
            <a:r>
              <a:rPr lang="en-US" sz="2398" spc="-6" dirty="0">
                <a:solidFill>
                  <a:srgbClr val="2F2B20"/>
                </a:solidFill>
                <a:cs typeface="Arial"/>
              </a:rPr>
              <a:t>Executable preceded with </a:t>
            </a:r>
            <a:r>
              <a:rPr lang="en-US" sz="2398" spc="-6" dirty="0" err="1">
                <a:solidFill>
                  <a:srgbClr val="2F2B20"/>
                </a:solidFill>
                <a:cs typeface="Arial"/>
              </a:rPr>
              <a:t>mpirun</a:t>
            </a:r>
            <a:r>
              <a:rPr lang="en-US" sz="2398" spc="-6" dirty="0">
                <a:solidFill>
                  <a:srgbClr val="2F2B20"/>
                </a:solidFill>
                <a:cs typeface="Arial"/>
              </a:rPr>
              <a:t>, </a:t>
            </a:r>
            <a:r>
              <a:rPr lang="en-US" sz="2398" spc="-6" dirty="0" err="1">
                <a:solidFill>
                  <a:srgbClr val="2F2B20"/>
                </a:solidFill>
                <a:cs typeface="Arial"/>
              </a:rPr>
              <a:t>srun</a:t>
            </a:r>
            <a:r>
              <a:rPr lang="en-US" sz="2398" spc="-6" dirty="0">
                <a:solidFill>
                  <a:srgbClr val="2F2B20"/>
                </a:solidFill>
                <a:cs typeface="Arial"/>
              </a:rPr>
              <a:t>, or </a:t>
            </a:r>
            <a:r>
              <a:rPr lang="en-US" sz="2398" spc="-6" dirty="0" err="1">
                <a:solidFill>
                  <a:srgbClr val="2F2B20"/>
                </a:solidFill>
                <a:cs typeface="Arial"/>
              </a:rPr>
              <a:t>mpiexec</a:t>
            </a:r>
            <a:r>
              <a:rPr lang="en-US" sz="2398" spc="-6" dirty="0">
                <a:solidFill>
                  <a:srgbClr val="2F2B20"/>
                </a:solidFill>
                <a:cs typeface="Arial"/>
              </a:rPr>
              <a:t>. E.g.,</a:t>
            </a:r>
          </a:p>
          <a:p>
            <a:pPr marL="918722" lvl="1" indent="0">
              <a:spcBef>
                <a:spcPts val="650"/>
              </a:spcBef>
              <a:buClr>
                <a:srgbClr val="A9A57C"/>
              </a:buClr>
              <a:buNone/>
              <a:tabLst>
                <a:tab pos="241100" algn="l"/>
              </a:tabLst>
            </a:pPr>
            <a:r>
              <a:rPr lang="en-US" sz="2398" spc="-6" dirty="0" err="1">
                <a:solidFill>
                  <a:srgbClr val="0070C0"/>
                </a:solidFill>
                <a:latin typeface="Consolas" panose="020B0609020204030204" pitchFamily="49" charset="0"/>
                <a:cs typeface="Consolas" panose="020B0609020204030204" pitchFamily="49" charset="0"/>
              </a:rPr>
              <a:t>mpirun</a:t>
            </a:r>
            <a:r>
              <a:rPr lang="en-US" sz="2398" spc="-6" dirty="0">
                <a:solidFill>
                  <a:srgbClr val="0070C0"/>
                </a:solidFill>
                <a:latin typeface="Consolas" panose="020B0609020204030204" pitchFamily="49" charset="0"/>
                <a:cs typeface="Consolas" panose="020B0609020204030204" pitchFamily="49" charset="0"/>
              </a:rPr>
              <a:t> –np 4 python </a:t>
            </a:r>
            <a:r>
              <a:rPr lang="en-US" sz="2398" spc="-6" dirty="0" err="1">
                <a:solidFill>
                  <a:srgbClr val="0070C0"/>
                </a:solidFill>
                <a:latin typeface="Consolas" panose="020B0609020204030204" pitchFamily="49" charset="0"/>
                <a:cs typeface="Consolas" panose="020B0609020204030204" pitchFamily="49" charset="0"/>
              </a:rPr>
              <a:t>yourscript.py</a:t>
            </a:r>
            <a:endParaRPr lang="en-US" sz="2398" spc="-6" dirty="0">
              <a:solidFill>
                <a:srgbClr val="0070C0"/>
              </a:solidFill>
              <a:latin typeface="Consolas" panose="020B0609020204030204" pitchFamily="49" charset="0"/>
              <a:cs typeface="Consolas" panose="020B0609020204030204" pitchFamily="49" charset="0"/>
            </a:endParaRPr>
          </a:p>
          <a:p>
            <a:pPr marL="241100" indent="-228411">
              <a:spcBef>
                <a:spcPts val="650"/>
              </a:spcBef>
              <a:buClr>
                <a:srgbClr val="A9A57C"/>
              </a:buClr>
              <a:tabLst>
                <a:tab pos="241100" algn="l"/>
              </a:tabLst>
            </a:pPr>
            <a:r>
              <a:rPr lang="en-US" sz="2398" spc="-6" dirty="0">
                <a:solidFill>
                  <a:srgbClr val="2F2B20"/>
                </a:solidFill>
                <a:cs typeface="Arial"/>
              </a:rPr>
              <a:t>Examine and run the example ‘</a:t>
            </a:r>
            <a:r>
              <a:rPr lang="en-US" sz="2398" spc="-6" dirty="0" err="1">
                <a:solidFill>
                  <a:schemeClr val="accent5"/>
                </a:solidFill>
                <a:cs typeface="Arial"/>
              </a:rPr>
              <a:t>submit_python_mpi.sh</a:t>
            </a:r>
            <a:r>
              <a:rPr lang="en-US" sz="2398" spc="-6" dirty="0">
                <a:solidFill>
                  <a:srgbClr val="2F2B20"/>
                </a:solidFill>
                <a:cs typeface="Arial"/>
              </a:rPr>
              <a:t>’</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 </a:t>
            </a:r>
            <a:r>
              <a:rPr lang="en-US" sz="2398" spc="-6" dirty="0" err="1">
                <a:solidFill>
                  <a:srgbClr val="0070C0"/>
                </a:solidFill>
                <a:latin typeface="Consolas" panose="020B0609020204030204" pitchFamily="49" charset="0"/>
                <a:cs typeface="Consolas" panose="020B0609020204030204" pitchFamily="49" charset="0"/>
              </a:rPr>
              <a:t>sbatch</a:t>
            </a:r>
            <a:r>
              <a:rPr lang="en-US" sz="2398" spc="-6" dirty="0">
                <a:solidFill>
                  <a:srgbClr val="0070C0"/>
                </a:solidFill>
                <a:latin typeface="Consolas" panose="020B0609020204030204" pitchFamily="49" charset="0"/>
                <a:cs typeface="Consolas" panose="020B0609020204030204" pitchFamily="49" charset="0"/>
              </a:rPr>
              <a:t> --reservation=</a:t>
            </a:r>
            <a:r>
              <a:rPr lang="en-US" sz="2398" spc="-6" dirty="0" err="1">
                <a:solidFill>
                  <a:srgbClr val="0070C0"/>
                </a:solidFill>
                <a:latin typeface="Consolas" panose="020B0609020204030204" pitchFamily="49" charset="0"/>
                <a:cs typeface="Consolas" panose="020B0609020204030204" pitchFamily="49" charset="0"/>
              </a:rPr>
              <a:t>cmu</a:t>
            </a:r>
            <a:r>
              <a:rPr lang="en-US" sz="2398" spc="-6" dirty="0">
                <a:solidFill>
                  <a:srgbClr val="0070C0"/>
                </a:solidFill>
                <a:latin typeface="Consolas" panose="020B0609020204030204" pitchFamily="49" charset="0"/>
                <a:cs typeface="Consolas" panose="020B0609020204030204" pitchFamily="49" charset="0"/>
              </a:rPr>
              <a:t> </a:t>
            </a:r>
            <a:r>
              <a:rPr lang="en-US" sz="2398" spc="-6" dirty="0" err="1">
                <a:solidFill>
                  <a:srgbClr val="0070C0"/>
                </a:solidFill>
                <a:latin typeface="Consolas" panose="020B0609020204030204" pitchFamily="49" charset="0"/>
                <a:cs typeface="Consolas" panose="020B0609020204030204" pitchFamily="49" charset="0"/>
              </a:rPr>
              <a:t>submit_python_mpi.sh</a:t>
            </a:r>
            <a:endParaRPr lang="en-US" sz="2398" spc="-6" dirty="0">
              <a:solidFill>
                <a:srgbClr val="0070C0"/>
              </a:solidFill>
              <a:latin typeface="Consolas" panose="020B0609020204030204" pitchFamily="49" charset="0"/>
              <a:cs typeface="Consolas" panose="020B0609020204030204" pitchFamily="49" charset="0"/>
            </a:endParaRPr>
          </a:p>
          <a:p>
            <a:endParaRPr lang="en-US" dirty="0"/>
          </a:p>
        </p:txBody>
      </p:sp>
      <p:sp>
        <p:nvSpPr>
          <p:cNvPr id="3" name="Date Placeholder 2">
            <a:extLst>
              <a:ext uri="{FF2B5EF4-FFF2-40B4-BE49-F238E27FC236}">
                <a16:creationId xmlns:a16="http://schemas.microsoft.com/office/drawing/2014/main" id="{83744DB9-CFF7-7F4A-8270-4F0505AA34A5}"/>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7D326B58-48AA-914D-80D6-04CD324B7D51}"/>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0DA4407C-3233-D542-8375-989BC6738C1B}"/>
              </a:ext>
            </a:extLst>
          </p:cNvPr>
          <p:cNvSpPr>
            <a:spLocks noGrp="1"/>
          </p:cNvSpPr>
          <p:nvPr>
            <p:ph type="sldNum" sz="quarter" idx="12"/>
          </p:nvPr>
        </p:nvSpPr>
        <p:spPr/>
        <p:txBody>
          <a:bodyPr/>
          <a:lstStyle/>
          <a:p>
            <a:fld id="{DD321DBF-325B-3546-BAAF-4F6E3B3181FF}" type="slidenum">
              <a:rPr lang="en-US" smtClean="0"/>
              <a:t>20</a:t>
            </a:fld>
            <a:endParaRPr lang="en-US"/>
          </a:p>
        </p:txBody>
      </p:sp>
    </p:spTree>
    <p:extLst>
      <p:ext uri="{BB962C8B-B14F-4D97-AF65-F5344CB8AC3E}">
        <p14:creationId xmlns:p14="http://schemas.microsoft.com/office/powerpoint/2010/main" val="4184967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Interactive jobs</a:t>
            </a:r>
            <a:endParaRPr lang="en-US" dirty="0"/>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555"/>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55" dirty="0">
                <a:solidFill>
                  <a:srgbClr val="2F2B20"/>
                </a:solidFill>
                <a:cs typeface="Arial"/>
              </a:rPr>
              <a:t>to </a:t>
            </a:r>
            <a:r>
              <a:rPr lang="en-US" sz="2398" spc="36" dirty="0">
                <a:solidFill>
                  <a:srgbClr val="2F2B20"/>
                </a:solidFill>
                <a:cs typeface="Arial"/>
              </a:rPr>
              <a:t>work </a:t>
            </a:r>
            <a:r>
              <a:rPr lang="en-US" sz="2398" spc="-6" dirty="0">
                <a:solidFill>
                  <a:srgbClr val="2F2B20"/>
                </a:solidFill>
                <a:cs typeface="Arial"/>
              </a:rPr>
              <a:t>on </a:t>
            </a:r>
            <a:r>
              <a:rPr lang="en-US" sz="2398" spc="10" dirty="0">
                <a:solidFill>
                  <a:srgbClr val="2F2B20"/>
                </a:solidFill>
                <a:cs typeface="Arial"/>
              </a:rPr>
              <a:t>program </a:t>
            </a:r>
            <a:r>
              <a:rPr lang="en-US" sz="2398" spc="-6" dirty="0">
                <a:solidFill>
                  <a:srgbClr val="2F2B20"/>
                </a:solidFill>
                <a:cs typeface="Arial"/>
              </a:rPr>
              <a:t>in </a:t>
            </a:r>
            <a:r>
              <a:rPr lang="en-US" sz="2398" spc="-40" dirty="0">
                <a:solidFill>
                  <a:srgbClr val="2F2B20"/>
                </a:solidFill>
                <a:cs typeface="Arial"/>
              </a:rPr>
              <a:t>real</a:t>
            </a:r>
            <a:r>
              <a:rPr lang="en-US" sz="2398" spc="-234" dirty="0">
                <a:solidFill>
                  <a:srgbClr val="2F2B20"/>
                </a:solidFill>
                <a:cs typeface="Arial"/>
              </a:rPr>
              <a:t>-</a:t>
            </a:r>
            <a:r>
              <a:rPr lang="en-US" sz="2398" spc="16" dirty="0">
                <a:solidFill>
                  <a:srgbClr val="2F2B20"/>
                </a:solidFill>
                <a:cs typeface="Arial"/>
              </a:rPr>
              <a:t>time</a:t>
            </a:r>
          </a:p>
          <a:p>
            <a:pPr marL="1147133" lvl="1" indent="-228411">
              <a:spcBef>
                <a:spcPts val="555"/>
              </a:spcBef>
              <a:buClr>
                <a:srgbClr val="A9A57C"/>
              </a:buClr>
              <a:tabLst>
                <a:tab pos="241100" algn="l"/>
              </a:tabLst>
            </a:pPr>
            <a:r>
              <a:rPr lang="en-US" sz="2398" spc="16" dirty="0">
                <a:solidFill>
                  <a:srgbClr val="2F2B20"/>
                </a:solidFill>
                <a:cs typeface="Arial"/>
              </a:rPr>
              <a:t>Great for testing, debugging</a:t>
            </a:r>
            <a:endParaRPr lang="en-US" sz="2398" dirty="0">
              <a:cs typeface="Arial"/>
            </a:endParaRPr>
          </a:p>
          <a:p>
            <a:pPr marL="241100" indent="-228411">
              <a:spcBef>
                <a:spcPts val="585"/>
              </a:spcBef>
              <a:buClr>
                <a:srgbClr val="A9A57C"/>
              </a:buClr>
              <a:tabLst>
                <a:tab pos="241100" algn="l"/>
              </a:tabLst>
            </a:pPr>
            <a:r>
              <a:rPr lang="en-US" sz="2398" spc="-20" dirty="0">
                <a:solidFill>
                  <a:srgbClr val="2F2B20"/>
                </a:solidFill>
                <a:cs typeface="Arial"/>
              </a:rPr>
              <a:t>For </a:t>
            </a:r>
            <a:r>
              <a:rPr lang="en-US" sz="2398" dirty="0">
                <a:solidFill>
                  <a:srgbClr val="2F2B20"/>
                </a:solidFill>
                <a:cs typeface="Arial"/>
              </a:rPr>
              <a:t>example, let’s </a:t>
            </a:r>
            <a:r>
              <a:rPr lang="en-US" sz="2398" spc="-6" dirty="0">
                <a:solidFill>
                  <a:srgbClr val="2F2B20"/>
                </a:solidFill>
                <a:cs typeface="Arial"/>
              </a:rPr>
              <a:t>run the </a:t>
            </a:r>
            <a:r>
              <a:rPr lang="en-US" sz="2398" spc="26" dirty="0">
                <a:solidFill>
                  <a:srgbClr val="2F2B20"/>
                </a:solidFill>
                <a:cs typeface="Arial"/>
              </a:rPr>
              <a:t>R job we previously ran as a batch job, but this time let’s do it interactively…</a:t>
            </a:r>
            <a:endParaRPr lang="en-US" sz="2398" dirty="0">
              <a:cs typeface="Arial"/>
            </a:endParaRP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21</a:t>
            </a:fld>
            <a:endParaRPr lang="en-US"/>
          </a:p>
        </p:txBody>
      </p:sp>
    </p:spTree>
    <p:extLst>
      <p:ext uri="{BB962C8B-B14F-4D97-AF65-F5344CB8AC3E}">
        <p14:creationId xmlns:p14="http://schemas.microsoft.com/office/powerpoint/2010/main" val="29783375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interactive job</a:t>
            </a:r>
            <a:endParaRPr lang="en-US" dirty="0"/>
          </a:p>
        </p:txBody>
      </p:sp>
      <p:sp>
        <p:nvSpPr>
          <p:cNvPr id="10" name="Content Placeholder 9">
            <a:extLst>
              <a:ext uri="{FF2B5EF4-FFF2-40B4-BE49-F238E27FC236}">
                <a16:creationId xmlns:a16="http://schemas.microsoft.com/office/drawing/2014/main" id="{840D7DB7-BB6D-054E-88FF-BB99BF98BD9D}"/>
              </a:ext>
            </a:extLst>
          </p:cNvPr>
          <p:cNvSpPr>
            <a:spLocks noGrp="1"/>
          </p:cNvSpPr>
          <p:nvPr>
            <p:ph idx="1"/>
          </p:nvPr>
        </p:nvSpPr>
        <p:spPr>
          <a:xfrm>
            <a:off x="636319" y="1801874"/>
            <a:ext cx="11155879" cy="4163129"/>
          </a:xfrm>
        </p:spPr>
        <p:txBody>
          <a:bodyPr>
            <a:normAutofit fontScale="92500" lnSpcReduction="10000"/>
          </a:bodyPr>
          <a:lstStyle/>
          <a:p>
            <a:pPr marL="241100" marR="5075" indent="-228411">
              <a:lnSpc>
                <a:spcPts val="2368"/>
              </a:lnSpc>
              <a:spcBef>
                <a:spcPts val="400"/>
              </a:spcBef>
              <a:buClr>
                <a:srgbClr val="A9A57C"/>
              </a:buClr>
              <a:tabLst>
                <a:tab pos="240465" algn="l"/>
                <a:tab pos="241100" algn="l"/>
              </a:tabLst>
            </a:pPr>
            <a:r>
              <a:rPr lang="en-US" dirty="0"/>
              <a:t>T</a:t>
            </a:r>
            <a:r>
              <a:rPr lang="en-US" spc="-145" dirty="0">
                <a:solidFill>
                  <a:srgbClr val="2F2B20"/>
                </a:solidFill>
                <a:cs typeface="Arial"/>
              </a:rPr>
              <a:t>o </a:t>
            </a:r>
            <a:r>
              <a:rPr lang="en-US" spc="30" dirty="0">
                <a:solidFill>
                  <a:srgbClr val="2F2B20"/>
                </a:solidFill>
                <a:cs typeface="Arial"/>
              </a:rPr>
              <a:t>work with </a:t>
            </a:r>
            <a:r>
              <a:rPr lang="en-US" spc="16" dirty="0">
                <a:solidFill>
                  <a:srgbClr val="2F2B20"/>
                </a:solidFill>
                <a:cs typeface="Arial"/>
              </a:rPr>
              <a:t>R </a:t>
            </a:r>
            <a:r>
              <a:rPr lang="en-US" spc="-10" dirty="0">
                <a:solidFill>
                  <a:srgbClr val="2F2B20"/>
                </a:solidFill>
                <a:cs typeface="Arial"/>
              </a:rPr>
              <a:t>interactively, </a:t>
            </a:r>
            <a:r>
              <a:rPr lang="en-US" spc="6" dirty="0">
                <a:solidFill>
                  <a:srgbClr val="2F2B20"/>
                </a:solidFill>
                <a:cs typeface="Arial"/>
              </a:rPr>
              <a:t>we </a:t>
            </a:r>
            <a:r>
              <a:rPr lang="en-US" dirty="0">
                <a:solidFill>
                  <a:srgbClr val="2F2B20"/>
                </a:solidFill>
                <a:cs typeface="Arial"/>
              </a:rPr>
              <a:t>request </a:t>
            </a:r>
            <a:r>
              <a:rPr lang="en-US" spc="10" dirty="0">
                <a:solidFill>
                  <a:srgbClr val="2F2B20"/>
                </a:solidFill>
                <a:cs typeface="Arial"/>
              </a:rPr>
              <a:t>time from </a:t>
            </a:r>
            <a:r>
              <a:rPr lang="en-US" dirty="0">
                <a:solidFill>
                  <a:srgbClr val="2F2B20"/>
                </a:solidFill>
                <a:cs typeface="Arial"/>
              </a:rPr>
              <a:t>Summit</a:t>
            </a:r>
            <a:endParaRPr lang="en-US" dirty="0">
              <a:cs typeface="Arial"/>
            </a:endParaRPr>
          </a:p>
          <a:p>
            <a:pPr marL="241100" marR="441594" indent="-228411">
              <a:lnSpc>
                <a:spcPts val="2368"/>
              </a:lnSpc>
              <a:spcBef>
                <a:spcPts val="529"/>
              </a:spcBef>
              <a:buClr>
                <a:srgbClr val="A9A57C"/>
              </a:buClr>
              <a:tabLst>
                <a:tab pos="240465" algn="l"/>
                <a:tab pos="241100" algn="l"/>
              </a:tabLst>
            </a:pPr>
            <a:r>
              <a:rPr lang="en-US" spc="-26" dirty="0">
                <a:solidFill>
                  <a:srgbClr val="2F2B20"/>
                </a:solidFill>
                <a:cs typeface="Arial"/>
              </a:rPr>
              <a:t>When </a:t>
            </a:r>
            <a:r>
              <a:rPr lang="en-US" dirty="0">
                <a:solidFill>
                  <a:srgbClr val="2F2B20"/>
                </a:solidFill>
                <a:cs typeface="Arial"/>
              </a:rPr>
              <a:t>the </a:t>
            </a:r>
            <a:r>
              <a:rPr lang="en-US" spc="-6" dirty="0">
                <a:solidFill>
                  <a:srgbClr val="2F2B20"/>
                </a:solidFill>
                <a:cs typeface="Arial"/>
              </a:rPr>
              <a:t>resources </a:t>
            </a:r>
            <a:r>
              <a:rPr lang="en-US" spc="16" dirty="0">
                <a:solidFill>
                  <a:srgbClr val="2F2B20"/>
                </a:solidFill>
                <a:cs typeface="Arial"/>
              </a:rPr>
              <a:t>become </a:t>
            </a:r>
            <a:r>
              <a:rPr lang="en-US" spc="-16" dirty="0">
                <a:solidFill>
                  <a:srgbClr val="2F2B20"/>
                </a:solidFill>
                <a:cs typeface="Arial"/>
              </a:rPr>
              <a:t>available </a:t>
            </a:r>
            <a:r>
              <a:rPr lang="en-US" dirty="0">
                <a:solidFill>
                  <a:srgbClr val="2F2B20"/>
                </a:solidFill>
                <a:cs typeface="Arial"/>
              </a:rPr>
              <a:t>the job starts</a:t>
            </a:r>
            <a:endParaRPr lang="en-US" dirty="0">
              <a:cs typeface="Arial"/>
            </a:endParaRPr>
          </a:p>
          <a:p>
            <a:pPr marL="241100" indent="-228411">
              <a:spcBef>
                <a:spcPts val="254"/>
              </a:spcBef>
              <a:buClr>
                <a:srgbClr val="A9A57C"/>
              </a:buClr>
              <a:tabLst>
                <a:tab pos="240465" algn="l"/>
                <a:tab pos="241100" algn="l"/>
              </a:tabLst>
            </a:pPr>
            <a:r>
              <a:rPr lang="en-US" spc="10" dirty="0">
                <a:solidFill>
                  <a:srgbClr val="2F2B20"/>
                </a:solidFill>
                <a:cs typeface="Arial"/>
              </a:rPr>
              <a:t>Commands </a:t>
            </a:r>
            <a:r>
              <a:rPr lang="en-US" spc="50" dirty="0">
                <a:solidFill>
                  <a:srgbClr val="2F2B20"/>
                </a:solidFill>
                <a:cs typeface="Arial"/>
              </a:rPr>
              <a:t>to</a:t>
            </a:r>
            <a:r>
              <a:rPr lang="en-US" spc="-20" dirty="0">
                <a:solidFill>
                  <a:srgbClr val="2F2B20"/>
                </a:solidFill>
                <a:cs typeface="Arial"/>
              </a:rPr>
              <a:t> </a:t>
            </a:r>
            <a:r>
              <a:rPr lang="en-US" spc="-6" dirty="0">
                <a:solidFill>
                  <a:srgbClr val="2F2B20"/>
                </a:solidFill>
                <a:cs typeface="Arial"/>
              </a:rPr>
              <a:t>run:</a:t>
            </a:r>
            <a:endParaRPr lang="en-US" dirty="0">
              <a:cs typeface="Arial"/>
            </a:endParaRPr>
          </a:p>
          <a:p>
            <a:pPr marL="582894" indent="0">
              <a:spcBef>
                <a:spcPts val="458"/>
              </a:spcBef>
              <a:buNone/>
            </a:pPr>
            <a:r>
              <a:rPr lang="en-US" sz="2300" spc="-6" dirty="0">
                <a:solidFill>
                  <a:srgbClr val="0070C0"/>
                </a:solidFill>
                <a:latin typeface="Consolas" panose="020B0609020204030204" pitchFamily="49" charset="0"/>
                <a:cs typeface="Consolas" panose="020B0609020204030204" pitchFamily="49" charset="0"/>
              </a:rPr>
              <a:t>$ </a:t>
            </a:r>
            <a:r>
              <a:rPr lang="en-US" sz="2300" spc="-6" dirty="0" err="1">
                <a:solidFill>
                  <a:srgbClr val="0070C0"/>
                </a:solidFill>
                <a:latin typeface="Consolas" panose="020B0609020204030204" pitchFamily="49" charset="0"/>
                <a:cs typeface="Consolas" panose="020B0609020204030204" pitchFamily="49" charset="0"/>
              </a:rPr>
              <a:t>sinteractive</a:t>
            </a:r>
            <a:r>
              <a:rPr lang="en-US" sz="2300" spc="-20" dirty="0">
                <a:solidFill>
                  <a:srgbClr val="0070C0"/>
                </a:solidFill>
                <a:latin typeface="Consolas" panose="020B0609020204030204" pitchFamily="49" charset="0"/>
                <a:cs typeface="Consolas" panose="020B0609020204030204" pitchFamily="49" charset="0"/>
              </a:rPr>
              <a:t> </a:t>
            </a:r>
            <a:r>
              <a:rPr lang="en-US" sz="2300" spc="-6" dirty="0">
                <a:solidFill>
                  <a:srgbClr val="0070C0"/>
                </a:solidFill>
                <a:latin typeface="Consolas" panose="020B0609020204030204" pitchFamily="49" charset="0"/>
                <a:cs typeface="Consolas" panose="020B0609020204030204" pitchFamily="49" charset="0"/>
              </a:rPr>
              <a:t>–-time=00:10:00</a:t>
            </a:r>
            <a:r>
              <a:rPr lang="en-US" sz="2300" dirty="0">
                <a:solidFill>
                  <a:srgbClr val="0070C0"/>
                </a:solidFill>
                <a:latin typeface="Consolas" panose="020B0609020204030204" pitchFamily="49" charset="0"/>
                <a:cs typeface="Consolas" panose="020B0609020204030204" pitchFamily="49" charset="0"/>
              </a:rPr>
              <a:t> </a:t>
            </a:r>
            <a:r>
              <a:rPr lang="en-US" sz="2300" spc="-6" dirty="0">
                <a:solidFill>
                  <a:srgbClr val="0070C0"/>
                </a:solidFill>
                <a:latin typeface="Consolas" panose="020B0609020204030204" pitchFamily="49" charset="0"/>
                <a:cs typeface="Consolas" panose="020B0609020204030204" pitchFamily="49" charset="0"/>
              </a:rPr>
              <a:t>--reservation=</a:t>
            </a:r>
            <a:r>
              <a:rPr lang="en-US" sz="2300" spc="-6" dirty="0" err="1">
                <a:solidFill>
                  <a:srgbClr val="0070C0"/>
                </a:solidFill>
                <a:latin typeface="Consolas" panose="020B0609020204030204" pitchFamily="49" charset="0"/>
                <a:cs typeface="Consolas" panose="020B0609020204030204" pitchFamily="49" charset="0"/>
              </a:rPr>
              <a:t>cmu</a:t>
            </a:r>
            <a:endParaRPr lang="en-US" sz="2300" spc="-6" dirty="0">
              <a:solidFill>
                <a:srgbClr val="0070C0"/>
              </a:solidFill>
              <a:latin typeface="Consolas" panose="020B0609020204030204" pitchFamily="49" charset="0"/>
              <a:cs typeface="Consolas" panose="020B0609020204030204" pitchFamily="49" charset="0"/>
            </a:endParaRPr>
          </a:p>
          <a:p>
            <a:pPr marL="582894" indent="0">
              <a:spcBef>
                <a:spcPts val="458"/>
              </a:spcBef>
              <a:buNone/>
            </a:pPr>
            <a:endParaRPr lang="en-US" sz="2300" dirty="0">
              <a:solidFill>
                <a:srgbClr val="0070C0"/>
              </a:solidFill>
              <a:latin typeface="Consolas" panose="020B0609020204030204" pitchFamily="49" charset="0"/>
              <a:cs typeface="Consolas" panose="020B0609020204030204" pitchFamily="49" charset="0"/>
            </a:endParaRPr>
          </a:p>
          <a:p>
            <a:pPr marL="241100" indent="-228411">
              <a:spcBef>
                <a:spcPts val="355"/>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spc="-16" dirty="0">
                <a:solidFill>
                  <a:srgbClr val="2F2B20"/>
                </a:solidFill>
                <a:cs typeface="Arial"/>
              </a:rPr>
              <a:t>receive </a:t>
            </a:r>
            <a:r>
              <a:rPr lang="en-US" spc="-46" dirty="0">
                <a:solidFill>
                  <a:srgbClr val="2F2B20"/>
                </a:solidFill>
                <a:cs typeface="Arial"/>
              </a:rPr>
              <a:t>a </a:t>
            </a:r>
            <a:r>
              <a:rPr lang="en-US" spc="30" dirty="0">
                <a:solidFill>
                  <a:srgbClr val="2F2B20"/>
                </a:solidFill>
                <a:cs typeface="Arial"/>
              </a:rPr>
              <a:t>prompt,</a:t>
            </a:r>
            <a:r>
              <a:rPr lang="en-US" spc="65" dirty="0">
                <a:solidFill>
                  <a:srgbClr val="2F2B20"/>
                </a:solidFill>
                <a:cs typeface="Arial"/>
              </a:rPr>
              <a:t> </a:t>
            </a:r>
            <a:r>
              <a:rPr lang="en-US" dirty="0">
                <a:solidFill>
                  <a:srgbClr val="2F2B20"/>
                </a:solidFill>
                <a:cs typeface="Arial"/>
              </a:rPr>
              <a:t>then:</a:t>
            </a:r>
            <a:endParaRPr lang="en-US" dirty="0">
              <a:cs typeface="Arial"/>
            </a:endParaRP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module load</a:t>
            </a:r>
            <a:r>
              <a:rPr lang="en-US" sz="2300" spc="-85" dirty="0">
                <a:solidFill>
                  <a:srgbClr val="0070C0"/>
                </a:solidFill>
                <a:latin typeface="Consolas" panose="020B0609020204030204" pitchFamily="49" charset="0"/>
                <a:cs typeface="Consolas" panose="020B0609020204030204" pitchFamily="49" charset="0"/>
              </a:rPr>
              <a:t> </a:t>
            </a:r>
            <a:r>
              <a:rPr lang="en-US" sz="2300" dirty="0">
                <a:solidFill>
                  <a:srgbClr val="0070C0"/>
                </a:solidFill>
                <a:latin typeface="Consolas" panose="020B0609020204030204" pitchFamily="49" charset="0"/>
                <a:cs typeface="Consolas" panose="020B0609020204030204" pitchFamily="49" charset="0"/>
              </a:rPr>
              <a:t>R  </a:t>
            </a: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cd ./progs</a:t>
            </a: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a:t>
            </a:r>
            <a:r>
              <a:rPr lang="en-US" sz="2300" dirty="0" err="1">
                <a:solidFill>
                  <a:srgbClr val="0070C0"/>
                </a:solidFill>
                <a:latin typeface="Consolas" panose="020B0609020204030204" pitchFamily="49" charset="0"/>
                <a:cs typeface="Consolas" panose="020B0609020204030204" pitchFamily="49" charset="0"/>
              </a:rPr>
              <a:t>Rscript</a:t>
            </a:r>
            <a:r>
              <a:rPr lang="en-US" sz="2300" dirty="0">
                <a:solidFill>
                  <a:srgbClr val="0070C0"/>
                </a:solidFill>
                <a:latin typeface="Consolas" panose="020B0609020204030204" pitchFamily="49" charset="0"/>
                <a:cs typeface="Consolas" panose="020B0609020204030204" pitchFamily="49" charset="0"/>
              </a:rPr>
              <a:t> </a:t>
            </a:r>
            <a:r>
              <a:rPr lang="en-US" sz="2300" dirty="0" err="1">
                <a:solidFill>
                  <a:srgbClr val="0070C0"/>
                </a:solidFill>
                <a:latin typeface="Consolas" panose="020B0609020204030204" pitchFamily="49" charset="0"/>
                <a:cs typeface="Consolas" panose="020B0609020204030204" pitchFamily="49" charset="0"/>
              </a:rPr>
              <a:t>R_program.R</a:t>
            </a:r>
            <a:endParaRPr lang="en-US" sz="2300" dirty="0">
              <a:solidFill>
                <a:srgbClr val="0070C0"/>
              </a:solidFill>
              <a:latin typeface="Consolas" panose="020B0609020204030204" pitchFamily="49" charset="0"/>
              <a:cs typeface="Consolas" panose="020B0609020204030204" pitchFamily="49" charset="0"/>
            </a:endParaRPr>
          </a:p>
          <a:p>
            <a:pPr marL="582894" marR="4861348" indent="0">
              <a:lnSpc>
                <a:spcPct val="100000"/>
              </a:lnSpc>
              <a:spcBef>
                <a:spcPts val="40"/>
              </a:spcBef>
              <a:buNone/>
            </a:pPr>
            <a:endParaRPr lang="en-US" sz="2300" dirty="0">
              <a:solidFill>
                <a:srgbClr val="0070C0"/>
              </a:solidFill>
              <a:latin typeface="Consolas" panose="020B0609020204030204" pitchFamily="49" charset="0"/>
              <a:cs typeface="Consolas" panose="020B0609020204030204" pitchFamily="49" charset="0"/>
            </a:endParaRPr>
          </a:p>
          <a:p>
            <a:pPr marL="241100" indent="-228411">
              <a:spcBef>
                <a:spcPts val="224"/>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dirty="0">
                <a:solidFill>
                  <a:srgbClr val="2F2B20"/>
                </a:solidFill>
                <a:cs typeface="Arial"/>
              </a:rPr>
              <a:t>finish </a:t>
            </a:r>
            <a:r>
              <a:rPr lang="en-US" spc="6" dirty="0">
                <a:solidFill>
                  <a:srgbClr val="2F2B20"/>
                </a:solidFill>
                <a:cs typeface="Arial"/>
              </a:rPr>
              <a:t>we </a:t>
            </a:r>
            <a:r>
              <a:rPr lang="en-US" spc="26" dirty="0">
                <a:solidFill>
                  <a:srgbClr val="2F2B20"/>
                </a:solidFill>
                <a:cs typeface="Arial"/>
              </a:rPr>
              <a:t>must</a:t>
            </a:r>
            <a:r>
              <a:rPr lang="en-US" spc="-10" dirty="0">
                <a:solidFill>
                  <a:srgbClr val="2F2B20"/>
                </a:solidFill>
                <a:cs typeface="Arial"/>
              </a:rPr>
              <a:t> </a:t>
            </a:r>
            <a:r>
              <a:rPr lang="en-US" dirty="0">
                <a:solidFill>
                  <a:srgbClr val="2F2B20"/>
                </a:solidFill>
                <a:cs typeface="Arial"/>
              </a:rPr>
              <a:t>exit! (job will time out eventually) </a:t>
            </a:r>
          </a:p>
          <a:p>
            <a:pPr marL="469889" lvl="1" indent="0">
              <a:spcBef>
                <a:spcPts val="224"/>
              </a:spcBef>
              <a:buClr>
                <a:srgbClr val="A9A57C"/>
              </a:buClr>
              <a:buNone/>
              <a:tabLst>
                <a:tab pos="240465" algn="l"/>
                <a:tab pos="241100" algn="l"/>
              </a:tabLst>
            </a:pPr>
            <a:r>
              <a:rPr lang="en-US" sz="2300" dirty="0">
                <a:solidFill>
                  <a:schemeClr val="accent5"/>
                </a:solidFill>
                <a:latin typeface="Consolas" panose="020B0609020204030204" pitchFamily="49" charset="0"/>
                <a:cs typeface="Consolas" panose="020B0609020204030204" pitchFamily="49" charset="0"/>
              </a:rPr>
              <a:t> $ exit</a:t>
            </a:r>
          </a:p>
          <a:p>
            <a:endParaRPr lang="en-US" dirty="0"/>
          </a:p>
        </p:txBody>
      </p:sp>
      <p:sp>
        <p:nvSpPr>
          <p:cNvPr id="3" name="Date Placeholder 2">
            <a:extLst>
              <a:ext uri="{FF2B5EF4-FFF2-40B4-BE49-F238E27FC236}">
                <a16:creationId xmlns:a16="http://schemas.microsoft.com/office/drawing/2014/main" id="{74CF6FED-5BFD-C74D-B316-49052E6F8BE2}"/>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EA9A2A0D-3BE5-654B-909F-F6C1FE93F1AF}"/>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7CA6FB0C-C72D-B04B-A965-4811A232DAFD}"/>
              </a:ext>
            </a:extLst>
          </p:cNvPr>
          <p:cNvSpPr>
            <a:spLocks noGrp="1"/>
          </p:cNvSpPr>
          <p:nvPr>
            <p:ph type="sldNum" sz="quarter" idx="12"/>
          </p:nvPr>
        </p:nvSpPr>
        <p:spPr/>
        <p:txBody>
          <a:bodyPr/>
          <a:lstStyle/>
          <a:p>
            <a:fld id="{DD321DBF-325B-3546-BAAF-4F6E3B3181FF}" type="slidenum">
              <a:rPr lang="en-US" smtClean="0"/>
              <a:t>22</a:t>
            </a:fld>
            <a:endParaRPr lang="en-US"/>
          </a:p>
        </p:txBody>
      </p:sp>
    </p:spTree>
    <p:extLst>
      <p:ext uri="{BB962C8B-B14F-4D97-AF65-F5344CB8AC3E}">
        <p14:creationId xmlns:p14="http://schemas.microsoft.com/office/powerpoint/2010/main" val="2243157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96" y="365125"/>
            <a:ext cx="11214904" cy="1325563"/>
          </a:xfrm>
        </p:spPr>
        <p:txBody>
          <a:bodyPr/>
          <a:lstStyle/>
          <a:p>
            <a:r>
              <a:rPr lang="en-US" dirty="0"/>
              <a:t>Tools for submitting 100s or 1000s of “tiny” jobs all-at-once</a:t>
            </a:r>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650"/>
              </a:spcBef>
              <a:buClr>
                <a:srgbClr val="A9A57C"/>
              </a:buClr>
              <a:tabLst>
                <a:tab pos="241100" algn="l"/>
              </a:tabLst>
            </a:pPr>
            <a:endParaRPr lang="en-US" sz="2398" dirty="0">
              <a:solidFill>
                <a:srgbClr val="2F2B20"/>
              </a:solidFill>
              <a:cs typeface="Arial"/>
            </a:endParaRPr>
          </a:p>
          <a:p>
            <a:pPr marL="241100" indent="-228411">
              <a:spcBef>
                <a:spcPts val="650"/>
              </a:spcBef>
              <a:buClr>
                <a:srgbClr val="A9A57C"/>
              </a:buClr>
              <a:tabLst>
                <a:tab pos="241100" algn="l"/>
              </a:tabLst>
            </a:pPr>
            <a:r>
              <a:rPr lang="en-US" sz="2398" dirty="0">
                <a:solidFill>
                  <a:srgbClr val="2F2B20"/>
                </a:solidFill>
                <a:cs typeface="Arial"/>
              </a:rPr>
              <a:t>GNU Parallel</a:t>
            </a:r>
          </a:p>
          <a:p>
            <a:pPr marL="698300" lvl="1" indent="-228411">
              <a:spcBef>
                <a:spcPts val="650"/>
              </a:spcBef>
              <a:buClr>
                <a:srgbClr val="A9A57C"/>
              </a:buClr>
              <a:tabLst>
                <a:tab pos="241100" algn="l"/>
              </a:tabLst>
            </a:pPr>
            <a:r>
              <a:rPr lang="en-US" sz="1998" dirty="0">
                <a:solidFill>
                  <a:srgbClr val="2F2B20"/>
                </a:solidFill>
                <a:cs typeface="Arial"/>
                <a:hlinkClick r:id="rId2"/>
              </a:rPr>
              <a:t>https://curc.readthedocs.io/en/latest/software/GNUParallel.html</a:t>
            </a:r>
            <a:r>
              <a:rPr lang="en-US" sz="1998" dirty="0">
                <a:solidFill>
                  <a:srgbClr val="2F2B20"/>
                </a:solidFill>
                <a:cs typeface="Arial"/>
              </a:rPr>
              <a:t> </a:t>
            </a:r>
          </a:p>
          <a:p>
            <a:pPr marL="698300" lvl="1" indent="-228411">
              <a:spcBef>
                <a:spcPts val="650"/>
              </a:spcBef>
              <a:buClr>
                <a:srgbClr val="A9A57C"/>
              </a:buClr>
              <a:tabLst>
                <a:tab pos="241100" algn="l"/>
              </a:tabLst>
            </a:pPr>
            <a:endParaRPr lang="en-US" sz="1998" dirty="0">
              <a:solidFill>
                <a:srgbClr val="2F2B20"/>
              </a:solidFill>
              <a:cs typeface="Arial"/>
            </a:endParaRPr>
          </a:p>
          <a:p>
            <a:pPr marL="241100" indent="-228411">
              <a:spcBef>
                <a:spcPts val="650"/>
              </a:spcBef>
              <a:buClr>
                <a:srgbClr val="A9A57C"/>
              </a:buClr>
              <a:tabLst>
                <a:tab pos="241100" algn="l"/>
              </a:tabLst>
            </a:pPr>
            <a:r>
              <a:rPr lang="en-US" sz="2398" dirty="0">
                <a:solidFill>
                  <a:srgbClr val="2F2B20"/>
                </a:solidFill>
                <a:cs typeface="Arial"/>
              </a:rPr>
              <a:t>CURC Load Balancer</a:t>
            </a:r>
          </a:p>
          <a:p>
            <a:pPr marL="698300" lvl="1" indent="-228411">
              <a:spcBef>
                <a:spcPts val="650"/>
              </a:spcBef>
              <a:buClr>
                <a:srgbClr val="A9A57C"/>
              </a:buClr>
              <a:tabLst>
                <a:tab pos="241100" algn="l"/>
              </a:tabLst>
            </a:pPr>
            <a:r>
              <a:rPr lang="en-US" sz="1998" dirty="0">
                <a:cs typeface="Arial"/>
                <a:hlinkClick r:id="rId3"/>
              </a:rPr>
              <a:t>https://curc.readthedocs.io/en/latest/software/loadbalancer.html</a:t>
            </a:r>
            <a:r>
              <a:rPr lang="en-US" sz="1998" dirty="0">
                <a:cs typeface="Arial"/>
              </a:rPr>
              <a:t> </a:t>
            </a:r>
          </a:p>
          <a:p>
            <a:pPr marL="698300" lvl="1" indent="-228411">
              <a:spcBef>
                <a:spcPts val="650"/>
              </a:spcBef>
              <a:buClr>
                <a:srgbClr val="A9A57C"/>
              </a:buClr>
              <a:tabLst>
                <a:tab pos="241100" algn="l"/>
              </a:tabLst>
            </a:pPr>
            <a:endParaRPr lang="en-US" sz="1998" dirty="0">
              <a:cs typeface="Arial"/>
            </a:endParaRPr>
          </a:p>
          <a:p>
            <a:pPr marL="241100" indent="-228411">
              <a:spcBef>
                <a:spcPts val="650"/>
              </a:spcBef>
              <a:buClr>
                <a:srgbClr val="A9A57C"/>
              </a:buClr>
              <a:tabLst>
                <a:tab pos="241100" algn="l"/>
              </a:tabLst>
            </a:pPr>
            <a:r>
              <a:rPr lang="en-US" sz="2398" dirty="0" err="1">
                <a:cs typeface="Arial"/>
              </a:rPr>
              <a:t>Slurm</a:t>
            </a:r>
            <a:r>
              <a:rPr lang="en-US" sz="2398" dirty="0">
                <a:cs typeface="Arial"/>
              </a:rPr>
              <a:t> job arrays</a:t>
            </a:r>
          </a:p>
          <a:p>
            <a:pPr marL="698300" lvl="1" indent="-228411">
              <a:spcBef>
                <a:spcPts val="650"/>
              </a:spcBef>
              <a:buClr>
                <a:srgbClr val="A9A57C"/>
              </a:buClr>
              <a:tabLst>
                <a:tab pos="241100" algn="l"/>
              </a:tabLst>
            </a:pPr>
            <a:r>
              <a:rPr lang="en-US" sz="1998" dirty="0">
                <a:cs typeface="Arial"/>
                <a:hlinkClick r:id="rId4"/>
              </a:rPr>
              <a:t>https://slurm.schedmd.com/job_array.html</a:t>
            </a:r>
            <a:r>
              <a:rPr lang="en-US" sz="1998" dirty="0">
                <a:cs typeface="Arial"/>
              </a:rPr>
              <a:t> </a:t>
            </a: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23</a:t>
            </a:fld>
            <a:endParaRPr lang="en-US"/>
          </a:p>
        </p:txBody>
      </p:sp>
    </p:spTree>
    <p:extLst>
      <p:ext uri="{BB962C8B-B14F-4D97-AF65-F5344CB8AC3E}">
        <p14:creationId xmlns:p14="http://schemas.microsoft.com/office/powerpoint/2010/main" val="3816852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038267"/>
          </a:xfrm>
        </p:spPr>
        <p:txBody>
          <a:bodyPr/>
          <a:lstStyle/>
          <a:p>
            <a:r>
              <a:rPr lang="en-US" dirty="0"/>
              <a:t>Questions?</a:t>
            </a:r>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r>
              <a:rPr lang="en-US"/>
              <a:t>9/27/19</a:t>
            </a:r>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CMU - HPC Job Submission</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24</a:t>
            </a:fld>
            <a:endParaRPr lang="en-US" dirty="0"/>
          </a:p>
        </p:txBody>
      </p:sp>
      <p:sp>
        <p:nvSpPr>
          <p:cNvPr id="7" name="Content Placeholder 2">
            <a:extLst>
              <a:ext uri="{FF2B5EF4-FFF2-40B4-BE49-F238E27FC236}">
                <a16:creationId xmlns:a16="http://schemas.microsoft.com/office/drawing/2014/main" id="{6DB8DE0D-4F02-7C4A-A79F-E665CB071AAA}"/>
              </a:ext>
            </a:extLst>
          </p:cNvPr>
          <p:cNvSpPr txBox="1">
            <a:spLocks/>
          </p:cNvSpPr>
          <p:nvPr/>
        </p:nvSpPr>
        <p:spPr>
          <a:xfrm>
            <a:off x="838200" y="1358901"/>
            <a:ext cx="10515600" cy="4629854"/>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cs typeface="Arial"/>
              </a:rPr>
              <a:t>Presenter:  Andrew Monaghan</a:t>
            </a:r>
          </a:p>
          <a:p>
            <a:pPr marL="0" indent="0">
              <a:buNone/>
            </a:pPr>
            <a:endParaRPr lang="en-US" dirty="0"/>
          </a:p>
          <a:p>
            <a:pPr marL="0" indent="0">
              <a:buNone/>
            </a:pPr>
            <a:r>
              <a:rPr lang="en-US" dirty="0"/>
              <a:t>Email </a:t>
            </a:r>
            <a:r>
              <a:rPr lang="en-US" dirty="0">
                <a:hlinkClick r:id="rId2"/>
              </a:rPr>
              <a:t>rc-help@colorado.edu</a:t>
            </a:r>
            <a:endParaRPr lang="en-US" dirty="0">
              <a:cs typeface="Arial"/>
            </a:endParaRPr>
          </a:p>
          <a:p>
            <a:endParaRPr lang="en-US" dirty="0"/>
          </a:p>
          <a:p>
            <a:pPr marL="0" indent="0">
              <a:buNone/>
            </a:pPr>
            <a:r>
              <a:rPr lang="en-US" dirty="0"/>
              <a:t>Link to course evaluation: </a:t>
            </a:r>
            <a:r>
              <a:rPr lang="en-US" dirty="0">
                <a:hlinkClick r:id="rId3"/>
              </a:rPr>
              <a:t>http://tinyurl.com/curc-survey18</a:t>
            </a:r>
            <a:br>
              <a:rPr lang="en-US" dirty="0">
                <a:cs typeface="Arial"/>
              </a:rPr>
            </a:br>
            <a:endParaRPr lang="en-US" dirty="0">
              <a:hlinkClick r:id="rId3"/>
            </a:endParaRPr>
          </a:p>
          <a:p>
            <a:pPr marL="0" indent="0">
              <a:buNone/>
            </a:pPr>
            <a:r>
              <a:rPr lang="en-US" dirty="0"/>
              <a:t>Documentation: </a:t>
            </a:r>
            <a:r>
              <a:rPr lang="en-US" dirty="0">
                <a:hlinkClick r:id="rId4"/>
              </a:rPr>
              <a:t>https://curc.readthedocs.io</a:t>
            </a:r>
            <a:endParaRPr lang="en-US" dirty="0">
              <a:ea typeface="+mn-lt"/>
              <a:cs typeface="+mn-lt"/>
            </a:endParaRPr>
          </a:p>
          <a:p>
            <a:pPr marL="0" indent="0">
              <a:buNone/>
            </a:pPr>
            <a:endParaRPr lang="en-US" dirty="0"/>
          </a:p>
          <a:p>
            <a:pPr marL="0" indent="0">
              <a:buNone/>
            </a:pPr>
            <a:r>
              <a:rPr lang="en-US" dirty="0"/>
              <a:t>Slides: </a:t>
            </a:r>
            <a:r>
              <a:rPr lang="en-US" dirty="0">
                <a:ea typeface="+mn-lt"/>
                <a:cs typeface="+mn-lt"/>
                <a:hlinkClick r:id="rId5"/>
              </a:rPr>
              <a:t>https://github.com/ResearchComputing/</a:t>
            </a:r>
            <a:r>
              <a:rPr lang="en-US" b="1" dirty="0">
                <a:ea typeface="+mn-lt"/>
                <a:cs typeface="+mn-lt"/>
                <a:hlinkClick r:id="rId5"/>
              </a:rPr>
              <a:t>CMU_HPC_2019</a:t>
            </a:r>
            <a:endParaRPr lang="en-US" b="1" dirty="0">
              <a:ea typeface="+mn-lt"/>
              <a:cs typeface="+mn-lt"/>
            </a:endParaRPr>
          </a:p>
          <a:p>
            <a:pPr marL="0" indent="0">
              <a:buNone/>
            </a:pPr>
            <a:endParaRPr lang="en-US" spc="-50" dirty="0">
              <a:cs typeface="Tahoma"/>
            </a:endParaRPr>
          </a:p>
          <a:p>
            <a:pPr marL="0" indent="0">
              <a:lnSpc>
                <a:spcPct val="120000"/>
              </a:lnSpc>
              <a:buNone/>
            </a:pPr>
            <a:r>
              <a:rPr lang="en-US" spc="-50" dirty="0" err="1">
                <a:cs typeface="Tahoma"/>
              </a:rPr>
              <a:t>Slurm</a:t>
            </a:r>
            <a:r>
              <a:rPr lang="en-US" spc="-50" dirty="0">
                <a:cs typeface="Tahoma"/>
              </a:rPr>
              <a:t> Commands:  </a:t>
            </a:r>
            <a:r>
              <a:rPr lang="en-US" spc="-50" dirty="0">
                <a:solidFill>
                  <a:srgbClr val="999999"/>
                </a:solidFill>
                <a:cs typeface="Tahoma"/>
                <a:hlinkClick r:id="rId6"/>
              </a:rPr>
              <a:t>https://slurm.schedmd.com/quickstart.html</a:t>
            </a:r>
            <a:endParaRPr lang="en-US" spc="-50" dirty="0">
              <a:solidFill>
                <a:srgbClr val="999999"/>
              </a:solidFill>
              <a:cs typeface="Tahoma"/>
            </a:endParaRPr>
          </a:p>
          <a:p>
            <a:pPr marL="25168">
              <a:lnSpc>
                <a:spcPct val="120000"/>
              </a:lnSpc>
            </a:pPr>
            <a:endParaRPr lang="en-US" sz="800" spc="-50" dirty="0">
              <a:cs typeface="Tahoma"/>
            </a:endParaRPr>
          </a:p>
          <a:p>
            <a:pPr marL="0" indent="0">
              <a:lnSpc>
                <a:spcPct val="120000"/>
              </a:lnSpc>
              <a:buNone/>
            </a:pPr>
            <a:r>
              <a:rPr lang="en-US" spc="-50" dirty="0">
                <a:cs typeface="Tahoma"/>
              </a:rPr>
              <a:t>Load Balancer Tool: </a:t>
            </a:r>
            <a:r>
              <a:rPr lang="en-US" spc="-50" dirty="0">
                <a:cs typeface="Tahoma"/>
                <a:hlinkClick r:id="rId7"/>
              </a:rPr>
              <a:t>https://curc.readthedocs.io/en/latest/software/loadbalancer.html</a:t>
            </a:r>
            <a:endParaRPr lang="en-US" sz="2700" i="1" spc="-20" dirty="0">
              <a:solidFill>
                <a:schemeClr val="bg1">
                  <a:lumMod val="65000"/>
                </a:schemeClr>
              </a:solidFill>
              <a:cs typeface="Tahoma"/>
            </a:endParaRPr>
          </a:p>
        </p:txBody>
      </p:sp>
    </p:spTree>
    <p:extLst>
      <p:ext uri="{BB962C8B-B14F-4D97-AF65-F5344CB8AC3E}">
        <p14:creationId xmlns:p14="http://schemas.microsoft.com/office/powerpoint/2010/main" val="547453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Outline</a:t>
            </a:r>
          </a:p>
        </p:txBody>
      </p:sp>
      <p:sp>
        <p:nvSpPr>
          <p:cNvPr id="10" name="Content Placeholder 9">
            <a:extLst>
              <a:ext uri="{FF2B5EF4-FFF2-40B4-BE49-F238E27FC236}">
                <a16:creationId xmlns:a16="http://schemas.microsoft.com/office/drawing/2014/main" id="{A0761840-D67D-AD43-8FFB-FD3A6F4E7294}"/>
              </a:ext>
            </a:extLst>
          </p:cNvPr>
          <p:cNvSpPr>
            <a:spLocks noGrp="1"/>
          </p:cNvSpPr>
          <p:nvPr>
            <p:ph idx="1"/>
          </p:nvPr>
        </p:nvSpPr>
        <p:spPr/>
        <p:txBody>
          <a:bodyPr/>
          <a:lstStyle/>
          <a:p>
            <a:pPr marL="241100" indent="-228411">
              <a:spcBef>
                <a:spcPts val="664"/>
              </a:spcBef>
              <a:tabLst>
                <a:tab pos="241100" algn="l"/>
              </a:tabLst>
            </a:pPr>
            <a:r>
              <a:rPr lang="en-US" sz="3000" spc="26" dirty="0">
                <a:cs typeface="Arial"/>
              </a:rPr>
              <a:t>Bash scripts (needed to submit jobs)</a:t>
            </a:r>
          </a:p>
          <a:p>
            <a:pPr marL="241100" indent="-228411">
              <a:spcBef>
                <a:spcPts val="664"/>
              </a:spcBef>
              <a:tabLst>
                <a:tab pos="241100" algn="l"/>
              </a:tabLst>
            </a:pPr>
            <a:r>
              <a:rPr lang="en-US" sz="3000" spc="26" dirty="0">
                <a:cs typeface="Arial"/>
              </a:rPr>
              <a:t>Examples of submitting jobs </a:t>
            </a:r>
            <a:r>
              <a:rPr lang="en-US" sz="3000" spc="55" dirty="0">
                <a:cs typeface="Arial"/>
              </a:rPr>
              <a:t>to </a:t>
            </a:r>
            <a:r>
              <a:rPr lang="en-US" sz="3000" spc="6" dirty="0">
                <a:cs typeface="Arial"/>
              </a:rPr>
              <a:t>the</a:t>
            </a:r>
            <a:r>
              <a:rPr lang="en-US" sz="3000" spc="-228" dirty="0">
                <a:cs typeface="Arial"/>
              </a:rPr>
              <a:t> </a:t>
            </a:r>
            <a:r>
              <a:rPr lang="en-US" sz="3000" spc="10" dirty="0">
                <a:cs typeface="Arial"/>
              </a:rPr>
              <a:t>supercomputer!</a:t>
            </a:r>
            <a:endParaRPr lang="en-US" sz="3000" dirty="0">
              <a:cs typeface="Arial"/>
            </a:endParaRPr>
          </a:p>
          <a:p>
            <a:pPr marL="538036" lvl="1" indent="-228411">
              <a:spcBef>
                <a:spcPts val="519"/>
              </a:spcBef>
              <a:tabLst>
                <a:tab pos="537399" algn="l"/>
                <a:tab pos="538036" algn="l"/>
              </a:tabLst>
            </a:pPr>
            <a:r>
              <a:rPr lang="en-US" spc="26" dirty="0">
                <a:cs typeface="Arial"/>
              </a:rPr>
              <a:t>Simple batch</a:t>
            </a:r>
            <a:r>
              <a:rPr lang="en-US" spc="-6" dirty="0">
                <a:cs typeface="Arial"/>
              </a:rPr>
              <a:t> </a:t>
            </a:r>
            <a:r>
              <a:rPr lang="en-US" spc="30" dirty="0">
                <a:cs typeface="Arial"/>
              </a:rPr>
              <a:t>jobs</a:t>
            </a:r>
            <a:endParaRPr lang="en-US" dirty="0">
              <a:cs typeface="Arial"/>
            </a:endParaRPr>
          </a:p>
          <a:p>
            <a:pPr marL="538036" lvl="1" indent="-228411">
              <a:spcBef>
                <a:spcPts val="529"/>
              </a:spcBef>
              <a:tabLst>
                <a:tab pos="537399" algn="l"/>
                <a:tab pos="538036" algn="l"/>
              </a:tabLst>
            </a:pPr>
            <a:r>
              <a:rPr lang="en-US" spc="-10" dirty="0">
                <a:cs typeface="Arial"/>
              </a:rPr>
              <a:t>Advanced batch jobs: running </a:t>
            </a:r>
            <a:r>
              <a:rPr lang="en-US" dirty="0">
                <a:cs typeface="Arial"/>
              </a:rPr>
              <a:t>programs, </a:t>
            </a:r>
            <a:r>
              <a:rPr lang="en-US" dirty="0" err="1">
                <a:cs typeface="Arial"/>
              </a:rPr>
              <a:t>mpi</a:t>
            </a:r>
            <a:endParaRPr lang="en-US" dirty="0">
              <a:cs typeface="Arial"/>
            </a:endParaRPr>
          </a:p>
          <a:p>
            <a:pPr marL="538036" lvl="1" indent="-228411">
              <a:spcBef>
                <a:spcPts val="525"/>
              </a:spcBef>
              <a:tabLst>
                <a:tab pos="537399" algn="l"/>
                <a:tab pos="538036" algn="l"/>
              </a:tabLst>
            </a:pPr>
            <a:r>
              <a:rPr lang="en-US" dirty="0">
                <a:cs typeface="Arial"/>
              </a:rPr>
              <a:t>Interactive </a:t>
            </a:r>
            <a:r>
              <a:rPr lang="en-US" spc="30" dirty="0">
                <a:cs typeface="Arial"/>
              </a:rPr>
              <a:t>jobs</a:t>
            </a:r>
          </a:p>
          <a:p>
            <a:pPr marL="0" indent="0">
              <a:buClr>
                <a:schemeClr val="tx1"/>
              </a:buClr>
              <a:buNone/>
            </a:pPr>
            <a:endParaRPr lang="en-US" dirty="0"/>
          </a:p>
        </p:txBody>
      </p:sp>
      <p:sp>
        <p:nvSpPr>
          <p:cNvPr id="3" name="Date Placeholder 2">
            <a:extLst>
              <a:ext uri="{FF2B5EF4-FFF2-40B4-BE49-F238E27FC236}">
                <a16:creationId xmlns:a16="http://schemas.microsoft.com/office/drawing/2014/main" id="{91FC7B38-A64F-444F-BAF2-AA4956114E27}"/>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0D22FD20-8F8E-814A-9CD7-5E25FDD3210A}"/>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B6555B55-9BCD-4E4A-9106-769CBFB1BEB4}"/>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425776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0640C-1CA1-4242-9948-BD6DDD1B5C76}"/>
              </a:ext>
            </a:extLst>
          </p:cNvPr>
          <p:cNvSpPr>
            <a:spLocks noGrp="1"/>
          </p:cNvSpPr>
          <p:nvPr>
            <p:ph type="title"/>
          </p:nvPr>
        </p:nvSpPr>
        <p:spPr/>
        <p:txBody>
          <a:bodyPr/>
          <a:lstStyle/>
          <a:p>
            <a:r>
              <a:rPr lang="en-US" dirty="0"/>
              <a:t>Bash</a:t>
            </a:r>
          </a:p>
        </p:txBody>
      </p:sp>
      <p:sp>
        <p:nvSpPr>
          <p:cNvPr id="4" name="Date Placeholder 3">
            <a:extLst>
              <a:ext uri="{FF2B5EF4-FFF2-40B4-BE49-F238E27FC236}">
                <a16:creationId xmlns:a16="http://schemas.microsoft.com/office/drawing/2014/main" id="{7BD60556-50AE-8F4D-A469-C5AB32DC2EB9}"/>
              </a:ext>
            </a:extLst>
          </p:cNvPr>
          <p:cNvSpPr>
            <a:spLocks noGrp="1"/>
          </p:cNvSpPr>
          <p:nvPr>
            <p:ph type="dt" sz="half" idx="10"/>
          </p:nvPr>
        </p:nvSpPr>
        <p:spPr/>
        <p:txBody>
          <a:bodyPr/>
          <a:lstStyle/>
          <a:p>
            <a:r>
              <a:rPr lang="en-US"/>
              <a:t>4/12/19</a:t>
            </a:r>
            <a:endParaRPr lang="en-US" dirty="0"/>
          </a:p>
        </p:txBody>
      </p:sp>
      <p:sp>
        <p:nvSpPr>
          <p:cNvPr id="5" name="Footer Placeholder 4">
            <a:extLst>
              <a:ext uri="{FF2B5EF4-FFF2-40B4-BE49-F238E27FC236}">
                <a16:creationId xmlns:a16="http://schemas.microsoft.com/office/drawing/2014/main" id="{73C9DAC0-F172-8B4B-BC76-7BEE18404B6F}"/>
              </a:ext>
            </a:extLst>
          </p:cNvPr>
          <p:cNvSpPr>
            <a:spLocks noGrp="1"/>
          </p:cNvSpPr>
          <p:nvPr>
            <p:ph type="ftr" sz="quarter" idx="11"/>
          </p:nvPr>
        </p:nvSpPr>
        <p:spPr/>
        <p:txBody>
          <a:bodyPr/>
          <a:lstStyle/>
          <a:p>
            <a:r>
              <a:rPr lang="en-US" dirty="0"/>
              <a:t>CMU– HPC Job Submission</a:t>
            </a:r>
          </a:p>
        </p:txBody>
      </p:sp>
      <p:sp>
        <p:nvSpPr>
          <p:cNvPr id="6" name="Slide Number Placeholder 5">
            <a:extLst>
              <a:ext uri="{FF2B5EF4-FFF2-40B4-BE49-F238E27FC236}">
                <a16:creationId xmlns:a16="http://schemas.microsoft.com/office/drawing/2014/main" id="{AFDD521E-3AAD-6149-A4FA-2908E641B7C8}"/>
              </a:ext>
            </a:extLst>
          </p:cNvPr>
          <p:cNvSpPr>
            <a:spLocks noGrp="1"/>
          </p:cNvSpPr>
          <p:nvPr>
            <p:ph type="sldNum" sz="quarter" idx="12"/>
          </p:nvPr>
        </p:nvSpPr>
        <p:spPr/>
        <p:txBody>
          <a:bodyPr/>
          <a:lstStyle/>
          <a:p>
            <a:fld id="{DD321DBF-325B-3546-BAAF-4F6E3B3181FF}" type="slidenum">
              <a:rPr lang="en-US" smtClean="0"/>
              <a:t>4</a:t>
            </a:fld>
            <a:endParaRPr lang="en-US"/>
          </a:p>
        </p:txBody>
      </p:sp>
      <p:sp>
        <p:nvSpPr>
          <p:cNvPr id="11" name="Content Placeholder 2">
            <a:extLst>
              <a:ext uri="{FF2B5EF4-FFF2-40B4-BE49-F238E27FC236}">
                <a16:creationId xmlns:a16="http://schemas.microsoft.com/office/drawing/2014/main" id="{0960830F-D21C-6340-BEB4-B68711258A3E}"/>
              </a:ext>
            </a:extLst>
          </p:cNvPr>
          <p:cNvSpPr>
            <a:spLocks noGrp="1"/>
          </p:cNvSpPr>
          <p:nvPr>
            <p:ph idx="1"/>
          </p:nvPr>
        </p:nvSpPr>
        <p:spPr>
          <a:xfrm>
            <a:off x="437746" y="1825625"/>
            <a:ext cx="10797702" cy="4163129"/>
          </a:xfrm>
        </p:spPr>
        <p:txBody>
          <a:bodyPr>
            <a:normAutofit fontScale="92500"/>
          </a:bodyPr>
          <a:lstStyle/>
          <a:p>
            <a:r>
              <a:rPr lang="en-US" dirty="0"/>
              <a:t>A shell is the environment in which commands are interpreted in Linux</a:t>
            </a:r>
          </a:p>
          <a:p>
            <a:endParaRPr lang="en-US" dirty="0"/>
          </a:p>
          <a:p>
            <a:r>
              <a:rPr lang="en-US" dirty="0"/>
              <a:t>GNU/Linux provides various shells; </a:t>
            </a:r>
            <a:r>
              <a:rPr lang="en-US" b="1" dirty="0"/>
              <a:t>bash is the most popular</a:t>
            </a:r>
          </a:p>
          <a:p>
            <a:pPr lvl="1"/>
            <a:r>
              <a:rPr lang="en-US" dirty="0" err="1"/>
              <a:t>sh</a:t>
            </a:r>
            <a:r>
              <a:rPr lang="en-US" dirty="0"/>
              <a:t>	Bourne-again Shell (Bash)</a:t>
            </a:r>
          </a:p>
          <a:p>
            <a:pPr lvl="1"/>
            <a:r>
              <a:rPr lang="en-US" dirty="0" err="1"/>
              <a:t>csh</a:t>
            </a:r>
            <a:r>
              <a:rPr lang="en-US" dirty="0"/>
              <a:t>	C-Shell</a:t>
            </a:r>
          </a:p>
          <a:p>
            <a:pPr lvl="1"/>
            <a:r>
              <a:rPr lang="en-US" dirty="0" err="1"/>
              <a:t>tcsh</a:t>
            </a:r>
            <a:r>
              <a:rPr lang="en-US" dirty="0"/>
              <a:t>	Tc-Shell</a:t>
            </a:r>
          </a:p>
          <a:p>
            <a:pPr lvl="1"/>
            <a:r>
              <a:rPr lang="en-US" dirty="0" err="1"/>
              <a:t>ksh</a:t>
            </a:r>
            <a:r>
              <a:rPr lang="en-US" dirty="0"/>
              <a:t>	Korn-shell</a:t>
            </a:r>
          </a:p>
          <a:p>
            <a:pPr lvl="1"/>
            <a:endParaRPr lang="en-US" dirty="0"/>
          </a:p>
          <a:p>
            <a:r>
              <a:rPr lang="en-US" dirty="0"/>
              <a:t>Shell scripts are files containing collections of commands for Linux systems that can be executed as programs…</a:t>
            </a:r>
          </a:p>
        </p:txBody>
      </p:sp>
    </p:spTree>
    <p:extLst>
      <p:ext uri="{BB962C8B-B14F-4D97-AF65-F5344CB8AC3E}">
        <p14:creationId xmlns:p14="http://schemas.microsoft.com/office/powerpoint/2010/main" val="2434552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0640C-1CA1-4242-9948-BD6DDD1B5C76}"/>
              </a:ext>
            </a:extLst>
          </p:cNvPr>
          <p:cNvSpPr>
            <a:spLocks noGrp="1"/>
          </p:cNvSpPr>
          <p:nvPr>
            <p:ph type="title"/>
          </p:nvPr>
        </p:nvSpPr>
        <p:spPr/>
        <p:txBody>
          <a:bodyPr/>
          <a:lstStyle/>
          <a:p>
            <a:r>
              <a:rPr lang="en-US" dirty="0"/>
              <a:t>Bash Script</a:t>
            </a:r>
          </a:p>
        </p:txBody>
      </p:sp>
      <p:sp>
        <p:nvSpPr>
          <p:cNvPr id="3" name="Content Placeholder 2">
            <a:extLst>
              <a:ext uri="{FF2B5EF4-FFF2-40B4-BE49-F238E27FC236}">
                <a16:creationId xmlns:a16="http://schemas.microsoft.com/office/drawing/2014/main" id="{4A8BF71D-A106-3D4F-82D8-BEFDD2B7B8CC}"/>
              </a:ext>
            </a:extLst>
          </p:cNvPr>
          <p:cNvSpPr>
            <a:spLocks noGrp="1"/>
          </p:cNvSpPr>
          <p:nvPr>
            <p:ph idx="1"/>
          </p:nvPr>
        </p:nvSpPr>
        <p:spPr>
          <a:xfrm>
            <a:off x="838200" y="1690688"/>
            <a:ext cx="10515600" cy="4163129"/>
          </a:xfrm>
        </p:spPr>
        <p:txBody>
          <a:bodyPr/>
          <a:lstStyle/>
          <a:p>
            <a:r>
              <a:rPr lang="en-US" sz="2400" dirty="0"/>
              <a:t>To create a bash shell script file, the first line must be:</a:t>
            </a:r>
          </a:p>
          <a:p>
            <a:endParaRPr lang="en-US" dirty="0"/>
          </a:p>
          <a:p>
            <a:r>
              <a:rPr lang="en-US" sz="2400" dirty="0"/>
              <a:t>Program loader recognizes the </a:t>
            </a:r>
            <a:r>
              <a:rPr lang="en-US" sz="2400" dirty="0">
                <a:solidFill>
                  <a:srgbClr val="0070C0"/>
                </a:solidFill>
                <a:latin typeface="Consolas" panose="020B0609020204030204" pitchFamily="49" charset="0"/>
                <a:cs typeface="Consolas" panose="020B0609020204030204" pitchFamily="49" charset="0"/>
              </a:rPr>
              <a:t>#!</a:t>
            </a:r>
            <a:r>
              <a:rPr lang="en-US" sz="2400" dirty="0">
                <a:cs typeface="Consolas" panose="020B0609020204030204" pitchFamily="49" charset="0"/>
              </a:rPr>
              <a:t> as an interpreter directive.</a:t>
            </a:r>
            <a:r>
              <a:rPr lang="en-US" sz="2400" dirty="0"/>
              <a:t> This is followed by </a:t>
            </a:r>
            <a:r>
              <a:rPr lang="en-US" sz="2400" dirty="0">
                <a:solidFill>
                  <a:srgbClr val="0070C0"/>
                </a:solidFill>
                <a:latin typeface="Consolas" panose="020B0609020204030204" pitchFamily="49" charset="0"/>
                <a:cs typeface="Consolas" panose="020B0609020204030204" pitchFamily="49" charset="0"/>
              </a:rPr>
              <a:t>/bin/bash </a:t>
            </a:r>
            <a:r>
              <a:rPr lang="en-US" sz="2400" dirty="0">
                <a:cs typeface="Consolas" panose="020B0609020204030204" pitchFamily="49" charset="0"/>
              </a:rPr>
              <a:t>which </a:t>
            </a:r>
            <a:r>
              <a:rPr lang="en-US" sz="2400" dirty="0"/>
              <a:t>tells the OS which shell should be used.</a:t>
            </a:r>
          </a:p>
          <a:p>
            <a:r>
              <a:rPr lang="en-US" sz="2400" dirty="0"/>
              <a:t>Example:</a:t>
            </a:r>
          </a:p>
          <a:p>
            <a:endParaRPr lang="en-US" dirty="0"/>
          </a:p>
        </p:txBody>
      </p:sp>
      <p:sp>
        <p:nvSpPr>
          <p:cNvPr id="4" name="Date Placeholder 3">
            <a:extLst>
              <a:ext uri="{FF2B5EF4-FFF2-40B4-BE49-F238E27FC236}">
                <a16:creationId xmlns:a16="http://schemas.microsoft.com/office/drawing/2014/main" id="{7BD60556-50AE-8F4D-A469-C5AB32DC2EB9}"/>
              </a:ext>
            </a:extLst>
          </p:cNvPr>
          <p:cNvSpPr>
            <a:spLocks noGrp="1"/>
          </p:cNvSpPr>
          <p:nvPr>
            <p:ph type="dt" sz="half" idx="10"/>
          </p:nvPr>
        </p:nvSpPr>
        <p:spPr/>
        <p:txBody>
          <a:bodyPr/>
          <a:lstStyle/>
          <a:p>
            <a:r>
              <a:rPr lang="en-US"/>
              <a:t>4/12/19</a:t>
            </a:r>
            <a:endParaRPr lang="en-US" dirty="0"/>
          </a:p>
        </p:txBody>
      </p:sp>
      <p:sp>
        <p:nvSpPr>
          <p:cNvPr id="6" name="Slide Number Placeholder 5">
            <a:extLst>
              <a:ext uri="{FF2B5EF4-FFF2-40B4-BE49-F238E27FC236}">
                <a16:creationId xmlns:a16="http://schemas.microsoft.com/office/drawing/2014/main" id="{AFDD521E-3AAD-6149-A4FA-2908E641B7C8}"/>
              </a:ext>
            </a:extLst>
          </p:cNvPr>
          <p:cNvSpPr>
            <a:spLocks noGrp="1"/>
          </p:cNvSpPr>
          <p:nvPr>
            <p:ph type="sldNum" sz="quarter" idx="12"/>
          </p:nvPr>
        </p:nvSpPr>
        <p:spPr/>
        <p:txBody>
          <a:bodyPr/>
          <a:lstStyle/>
          <a:p>
            <a:fld id="{DD321DBF-325B-3546-BAAF-4F6E3B3181FF}" type="slidenum">
              <a:rPr lang="en-US" smtClean="0"/>
              <a:t>5</a:t>
            </a:fld>
            <a:endParaRPr lang="en-US"/>
          </a:p>
        </p:txBody>
      </p:sp>
      <p:sp>
        <p:nvSpPr>
          <p:cNvPr id="7" name="TextBox 6">
            <a:extLst>
              <a:ext uri="{FF2B5EF4-FFF2-40B4-BE49-F238E27FC236}">
                <a16:creationId xmlns:a16="http://schemas.microsoft.com/office/drawing/2014/main" id="{013BE795-7012-D74C-ABCF-7A52B33CB1BA}"/>
              </a:ext>
            </a:extLst>
          </p:cNvPr>
          <p:cNvSpPr txBox="1"/>
          <p:nvPr/>
        </p:nvSpPr>
        <p:spPr>
          <a:xfrm>
            <a:off x="1579417" y="2161309"/>
            <a:ext cx="1736373" cy="400110"/>
          </a:xfrm>
          <a:prstGeom prst="rect">
            <a:avLst/>
          </a:prstGeom>
          <a:noFill/>
          <a:ln>
            <a:solidFill>
              <a:schemeClr val="tx1"/>
            </a:solidFill>
          </a:ln>
        </p:spPr>
        <p:txBody>
          <a:bodyPr wrap="none" rtlCol="0">
            <a:spAutoFit/>
          </a:bodyPr>
          <a:lstStyle/>
          <a:p>
            <a:r>
              <a:rPr lang="en-US" sz="2000" dirty="0">
                <a:solidFill>
                  <a:srgbClr val="0070C0"/>
                </a:solidFill>
                <a:latin typeface="Consolas" panose="020B0609020204030204" pitchFamily="49" charset="0"/>
                <a:cs typeface="Consolas" panose="020B0609020204030204" pitchFamily="49" charset="0"/>
              </a:rPr>
              <a:t>#!/bin/bash</a:t>
            </a:r>
          </a:p>
        </p:txBody>
      </p:sp>
      <p:sp>
        <p:nvSpPr>
          <p:cNvPr id="8" name="TextBox 7">
            <a:extLst>
              <a:ext uri="{FF2B5EF4-FFF2-40B4-BE49-F238E27FC236}">
                <a16:creationId xmlns:a16="http://schemas.microsoft.com/office/drawing/2014/main" id="{3C0B791A-13FA-DF43-A76F-E5E0108C22D2}"/>
              </a:ext>
            </a:extLst>
          </p:cNvPr>
          <p:cNvSpPr txBox="1"/>
          <p:nvPr/>
        </p:nvSpPr>
        <p:spPr>
          <a:xfrm>
            <a:off x="1579417" y="3914825"/>
            <a:ext cx="8122723" cy="1938992"/>
          </a:xfrm>
          <a:prstGeom prst="rect">
            <a:avLst/>
          </a:prstGeom>
          <a:noFill/>
          <a:ln>
            <a:solidFill>
              <a:schemeClr val="tx1"/>
            </a:solidFill>
          </a:ln>
        </p:spPr>
        <p:txBody>
          <a:bodyPr wrap="square" rtlCol="0">
            <a:spAutoFit/>
          </a:bodyPr>
          <a:lstStyle/>
          <a:p>
            <a:r>
              <a:rPr lang="en-US" sz="2000" dirty="0">
                <a:solidFill>
                  <a:srgbClr val="0070C0"/>
                </a:solidFill>
                <a:latin typeface="Consolas" panose="020B0609020204030204" pitchFamily="49" charset="0"/>
                <a:cs typeface="Consolas" panose="020B0609020204030204" pitchFamily="49" charset="0"/>
              </a:rPr>
              <a:t>#!/bin/bash</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cd /home/user</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hostname</a:t>
            </a:r>
          </a:p>
          <a:p>
            <a:r>
              <a:rPr lang="en-US" sz="2000" dirty="0">
                <a:solidFill>
                  <a:srgbClr val="0070C0"/>
                </a:solidFill>
                <a:latin typeface="Consolas" panose="020B0609020204030204" pitchFamily="49" charset="0"/>
                <a:cs typeface="Consolas" panose="020B0609020204030204" pitchFamily="49" charset="0"/>
              </a:rPr>
              <a:t>echo “Hello!” &gt; </a:t>
            </a:r>
            <a:r>
              <a:rPr lang="en-US" sz="2000" dirty="0" err="1">
                <a:solidFill>
                  <a:srgbClr val="0070C0"/>
                </a:solidFill>
                <a:latin typeface="Consolas" panose="020B0609020204030204" pitchFamily="49" charset="0"/>
                <a:cs typeface="Consolas" panose="020B0609020204030204" pitchFamily="49" charset="0"/>
              </a:rPr>
              <a:t>file.out</a:t>
            </a:r>
            <a:endParaRPr lang="en-US" sz="2000" dirty="0">
              <a:solidFill>
                <a:srgbClr val="0070C0"/>
              </a:solidFill>
              <a:latin typeface="Consolas" panose="020B0609020204030204" pitchFamily="49" charset="0"/>
              <a:cs typeface="Consolas" panose="020B0609020204030204" pitchFamily="49" charset="0"/>
            </a:endParaRPr>
          </a:p>
        </p:txBody>
      </p:sp>
      <p:sp>
        <p:nvSpPr>
          <p:cNvPr id="9" name="Footer Placeholder 3">
            <a:extLst>
              <a:ext uri="{FF2B5EF4-FFF2-40B4-BE49-F238E27FC236}">
                <a16:creationId xmlns:a16="http://schemas.microsoft.com/office/drawing/2014/main" id="{62097E6C-2CAF-F044-A0D7-55DD67441800}"/>
              </a:ext>
            </a:extLst>
          </p:cNvPr>
          <p:cNvSpPr>
            <a:spLocks noGrp="1"/>
          </p:cNvSpPr>
          <p:nvPr>
            <p:ph type="ftr" sz="quarter" idx="11"/>
          </p:nvPr>
        </p:nvSpPr>
        <p:spPr>
          <a:xfrm>
            <a:off x="4109428" y="6356350"/>
            <a:ext cx="4114800" cy="365125"/>
          </a:xfrm>
        </p:spPr>
        <p:txBody>
          <a:bodyPr/>
          <a:lstStyle/>
          <a:p>
            <a:r>
              <a:rPr lang="en-US"/>
              <a:t>CMU - HPC Job Submission</a:t>
            </a:r>
          </a:p>
        </p:txBody>
      </p:sp>
    </p:spTree>
    <p:extLst>
      <p:ext uri="{BB962C8B-B14F-4D97-AF65-F5344CB8AC3E}">
        <p14:creationId xmlns:p14="http://schemas.microsoft.com/office/powerpoint/2010/main" val="2535322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0640C-1CA1-4242-9948-BD6DDD1B5C76}"/>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4A8BF71D-A106-3D4F-82D8-BEFDD2B7B8CC}"/>
              </a:ext>
            </a:extLst>
          </p:cNvPr>
          <p:cNvSpPr>
            <a:spLocks noGrp="1"/>
          </p:cNvSpPr>
          <p:nvPr>
            <p:ph idx="1"/>
          </p:nvPr>
        </p:nvSpPr>
        <p:spPr>
          <a:xfrm>
            <a:off x="838200" y="1690688"/>
            <a:ext cx="10515600" cy="4163129"/>
          </a:xfrm>
        </p:spPr>
        <p:txBody>
          <a:bodyPr/>
          <a:lstStyle/>
          <a:p>
            <a:pPr marL="0" indent="0">
              <a:buNone/>
            </a:pPr>
            <a:endParaRPr lang="en-US" sz="2400" dirty="0"/>
          </a:p>
          <a:p>
            <a:pPr marL="0" indent="0">
              <a:buNone/>
            </a:pPr>
            <a:endParaRPr lang="en-US" sz="2400" dirty="0"/>
          </a:p>
          <a:p>
            <a:pPr marL="0" indent="0">
              <a:buNone/>
            </a:pPr>
            <a:r>
              <a:rPr lang="en-US" sz="2400" dirty="0"/>
              <a:t>Bash shell scripts are used to create job scripts that -- when submitted to the </a:t>
            </a:r>
            <a:r>
              <a:rPr lang="en-US" sz="2400" dirty="0" err="1"/>
              <a:t>Slurm</a:t>
            </a:r>
            <a:r>
              <a:rPr lang="en-US" sz="2400" dirty="0"/>
              <a:t> job manager -- request resources and execute commands and software on RMACC Summit </a:t>
            </a:r>
          </a:p>
          <a:p>
            <a:pPr marL="0" indent="0">
              <a:buNone/>
            </a:pPr>
            <a:endParaRPr lang="en-US" sz="2400" dirty="0"/>
          </a:p>
          <a:p>
            <a:pPr marL="0" indent="0">
              <a:buNone/>
            </a:pPr>
            <a:r>
              <a:rPr lang="en-US" sz="2400" dirty="0"/>
              <a:t>Let’s get started!...</a:t>
            </a:r>
          </a:p>
          <a:p>
            <a:endParaRPr lang="en-US" dirty="0"/>
          </a:p>
        </p:txBody>
      </p:sp>
      <p:sp>
        <p:nvSpPr>
          <p:cNvPr id="4" name="Date Placeholder 3">
            <a:extLst>
              <a:ext uri="{FF2B5EF4-FFF2-40B4-BE49-F238E27FC236}">
                <a16:creationId xmlns:a16="http://schemas.microsoft.com/office/drawing/2014/main" id="{7BD60556-50AE-8F4D-A469-C5AB32DC2EB9}"/>
              </a:ext>
            </a:extLst>
          </p:cNvPr>
          <p:cNvSpPr>
            <a:spLocks noGrp="1"/>
          </p:cNvSpPr>
          <p:nvPr>
            <p:ph type="dt" sz="half" idx="10"/>
          </p:nvPr>
        </p:nvSpPr>
        <p:spPr/>
        <p:txBody>
          <a:bodyPr/>
          <a:lstStyle/>
          <a:p>
            <a:r>
              <a:rPr lang="en-US"/>
              <a:t>4/12/19</a:t>
            </a:r>
            <a:endParaRPr lang="en-US" dirty="0"/>
          </a:p>
        </p:txBody>
      </p:sp>
      <p:sp>
        <p:nvSpPr>
          <p:cNvPr id="6" name="Slide Number Placeholder 5">
            <a:extLst>
              <a:ext uri="{FF2B5EF4-FFF2-40B4-BE49-F238E27FC236}">
                <a16:creationId xmlns:a16="http://schemas.microsoft.com/office/drawing/2014/main" id="{AFDD521E-3AAD-6149-A4FA-2908E641B7C8}"/>
              </a:ext>
            </a:extLst>
          </p:cNvPr>
          <p:cNvSpPr>
            <a:spLocks noGrp="1"/>
          </p:cNvSpPr>
          <p:nvPr>
            <p:ph type="sldNum" sz="quarter" idx="12"/>
          </p:nvPr>
        </p:nvSpPr>
        <p:spPr/>
        <p:txBody>
          <a:bodyPr/>
          <a:lstStyle/>
          <a:p>
            <a:fld id="{DD321DBF-325B-3546-BAAF-4F6E3B3181FF}" type="slidenum">
              <a:rPr lang="en-US" smtClean="0"/>
              <a:t>6</a:t>
            </a:fld>
            <a:endParaRPr lang="en-US"/>
          </a:p>
        </p:txBody>
      </p:sp>
      <p:sp>
        <p:nvSpPr>
          <p:cNvPr id="9" name="Footer Placeholder 3">
            <a:extLst>
              <a:ext uri="{FF2B5EF4-FFF2-40B4-BE49-F238E27FC236}">
                <a16:creationId xmlns:a16="http://schemas.microsoft.com/office/drawing/2014/main" id="{4F541729-0CF9-4A41-9E7D-3DEC48F451B7}"/>
              </a:ext>
            </a:extLst>
          </p:cNvPr>
          <p:cNvSpPr>
            <a:spLocks noGrp="1"/>
          </p:cNvSpPr>
          <p:nvPr>
            <p:ph type="ftr" sz="quarter" idx="11"/>
          </p:nvPr>
        </p:nvSpPr>
        <p:spPr>
          <a:xfrm>
            <a:off x="4109428" y="6356350"/>
            <a:ext cx="4114800" cy="365125"/>
          </a:xfrm>
        </p:spPr>
        <p:txBody>
          <a:bodyPr/>
          <a:lstStyle/>
          <a:p>
            <a:r>
              <a:rPr lang="en-US"/>
              <a:t>CMU - HPC Job Submission</a:t>
            </a:r>
          </a:p>
        </p:txBody>
      </p:sp>
    </p:spTree>
    <p:extLst>
      <p:ext uri="{BB962C8B-B14F-4D97-AF65-F5344CB8AC3E}">
        <p14:creationId xmlns:p14="http://schemas.microsoft.com/office/powerpoint/2010/main" val="535629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RC Access: Logging in</a:t>
            </a:r>
            <a:endParaRPr lang="en-US" dirty="0"/>
          </a:p>
        </p:txBody>
      </p:sp>
      <p:sp>
        <p:nvSpPr>
          <p:cNvPr id="11" name="Content Placeholder 10">
            <a:extLst>
              <a:ext uri="{FF2B5EF4-FFF2-40B4-BE49-F238E27FC236}">
                <a16:creationId xmlns:a16="http://schemas.microsoft.com/office/drawing/2014/main" id="{9D39483D-FC7A-A448-863A-742C8BC800FB}"/>
              </a:ext>
            </a:extLst>
          </p:cNvPr>
          <p:cNvSpPr>
            <a:spLocks noGrp="1"/>
          </p:cNvSpPr>
          <p:nvPr>
            <p:ph idx="1"/>
          </p:nvPr>
        </p:nvSpPr>
        <p:spPr>
          <a:xfrm>
            <a:off x="838200" y="1956122"/>
            <a:ext cx="10515600" cy="3657600"/>
          </a:xfrm>
        </p:spPr>
        <p:txBody>
          <a:bodyPr>
            <a:normAutofit fontScale="85000" lnSpcReduction="20000"/>
          </a:bodyPr>
          <a:lstStyle/>
          <a:p>
            <a:pPr marL="0" indent="0">
              <a:spcBef>
                <a:spcPts val="50"/>
              </a:spcBef>
              <a:buClr>
                <a:srgbClr val="A9A57C"/>
              </a:buClr>
              <a:buNone/>
            </a:pPr>
            <a:endParaRPr lang="en-US" sz="2000" dirty="0">
              <a:latin typeface="Times New Roman"/>
              <a:cs typeface="Times New Roman"/>
            </a:endParaRPr>
          </a:p>
          <a:p>
            <a:pPr marL="241100" indent="-228411">
              <a:buClr>
                <a:srgbClr val="A9A57C"/>
              </a:buClr>
              <a:tabLst>
                <a:tab pos="241100" algn="l"/>
              </a:tabLst>
            </a:pPr>
            <a:r>
              <a:rPr lang="en-US" spc="-26" dirty="0">
                <a:solidFill>
                  <a:srgbClr val="2F2B20"/>
                </a:solidFill>
                <a:cs typeface="Arial"/>
              </a:rPr>
              <a:t>If you have an RMACC account already, login as follows from a terminal:</a:t>
            </a:r>
          </a:p>
          <a:p>
            <a:pPr marL="241100" indent="-228411">
              <a:buClr>
                <a:srgbClr val="A9A57C"/>
              </a:buClr>
              <a:tabLst>
                <a:tab pos="241100" algn="l"/>
              </a:tabLst>
            </a:pPr>
            <a:endParaRPr lang="en-US" spc="-26" dirty="0">
              <a:solidFill>
                <a:srgbClr val="2F2B20"/>
              </a:solidFill>
              <a:cs typeface="Arial"/>
            </a:endParaRPr>
          </a:p>
          <a:p>
            <a:pPr marL="698300" lvl="1" indent="-228411">
              <a:buClr>
                <a:srgbClr val="A9A57C"/>
              </a:buClr>
              <a:tabLst>
                <a:tab pos="241100" algn="l"/>
              </a:tabLst>
            </a:pPr>
            <a:r>
              <a:rPr lang="en-US" spc="-6" dirty="0">
                <a:solidFill>
                  <a:srgbClr val="0070C0"/>
                </a:solidFill>
                <a:latin typeface="Courier New"/>
                <a:cs typeface="Courier New"/>
              </a:rPr>
              <a:t>$ </a:t>
            </a:r>
            <a:r>
              <a:rPr lang="en-US" spc="-6" dirty="0" err="1">
                <a:solidFill>
                  <a:srgbClr val="0070C0"/>
                </a:solidFill>
                <a:latin typeface="Courier New"/>
                <a:cs typeface="Courier New"/>
              </a:rPr>
              <a:t>ssh</a:t>
            </a:r>
            <a:r>
              <a:rPr lang="en-US" spc="-6" dirty="0">
                <a:solidFill>
                  <a:srgbClr val="0070C0"/>
                </a:solidFill>
                <a:latin typeface="Courier New"/>
                <a:cs typeface="Courier New"/>
              </a:rPr>
              <a:t> </a:t>
            </a:r>
            <a:r>
              <a:rPr lang="en-US" spc="-6" dirty="0">
                <a:solidFill>
                  <a:srgbClr val="FF0000"/>
                </a:solidFill>
                <a:latin typeface="Courier New"/>
                <a:cs typeface="Courier New"/>
              </a:rPr>
              <a:t>janedoe</a:t>
            </a:r>
            <a:r>
              <a:rPr lang="en-US" spc="-6" dirty="0">
                <a:solidFill>
                  <a:srgbClr val="0070C0"/>
                </a:solidFill>
                <a:latin typeface="Courier New"/>
                <a:cs typeface="Courier New"/>
              </a:rPr>
              <a:t>@login.xsede.org </a:t>
            </a:r>
            <a:r>
              <a:rPr lang="en-US" i="1" spc="-6" dirty="0">
                <a:latin typeface="Courier New"/>
                <a:cs typeface="Courier New"/>
              </a:rPr>
              <a:t>[”</a:t>
            </a:r>
            <a:r>
              <a:rPr lang="en-US" i="1" spc="-6" dirty="0" err="1">
                <a:latin typeface="Courier New"/>
                <a:cs typeface="Courier New"/>
              </a:rPr>
              <a:t>janedoe</a:t>
            </a:r>
            <a:r>
              <a:rPr lang="en-US" i="1" spc="-6" dirty="0">
                <a:latin typeface="Courier New"/>
                <a:cs typeface="Courier New"/>
              </a:rPr>
              <a:t>”= your </a:t>
            </a:r>
            <a:r>
              <a:rPr lang="en-US" i="1" spc="-6" dirty="0" err="1">
                <a:latin typeface="Courier New"/>
                <a:cs typeface="Courier New"/>
              </a:rPr>
              <a:t>xsede</a:t>
            </a:r>
            <a:r>
              <a:rPr lang="en-US" i="1" spc="-6" dirty="0">
                <a:latin typeface="Courier New"/>
                <a:cs typeface="Courier New"/>
              </a:rPr>
              <a:t> username]</a:t>
            </a:r>
          </a:p>
          <a:p>
            <a:pPr marL="1155500" lvl="2" indent="-228411">
              <a:buClr>
                <a:srgbClr val="A9A57C"/>
              </a:buClr>
              <a:tabLst>
                <a:tab pos="241100" algn="l"/>
              </a:tabLst>
            </a:pPr>
            <a:r>
              <a:rPr lang="en-US" i="1" spc="-6" dirty="0">
                <a:solidFill>
                  <a:srgbClr val="2F2B20"/>
                </a:solidFill>
                <a:latin typeface="Courier New"/>
                <a:cs typeface="Courier New"/>
              </a:rPr>
              <a:t>[enter </a:t>
            </a:r>
            <a:r>
              <a:rPr lang="en-US" i="1" spc="-6" dirty="0" err="1">
                <a:solidFill>
                  <a:srgbClr val="2F2B20"/>
                </a:solidFill>
                <a:latin typeface="Courier New"/>
                <a:cs typeface="Courier New"/>
              </a:rPr>
              <a:t>xsede</a:t>
            </a:r>
            <a:r>
              <a:rPr lang="en-US" i="1" spc="-6" dirty="0">
                <a:solidFill>
                  <a:srgbClr val="2F2B20"/>
                </a:solidFill>
                <a:latin typeface="Courier New"/>
                <a:cs typeface="Courier New"/>
              </a:rPr>
              <a:t> passcode and accept duo push or call to phone]</a:t>
            </a:r>
          </a:p>
          <a:p>
            <a:pPr marL="1155500" lvl="2" indent="-228411">
              <a:buClr>
                <a:srgbClr val="A9A57C"/>
              </a:buClr>
              <a:tabLst>
                <a:tab pos="241100" algn="l"/>
              </a:tabLst>
            </a:pPr>
            <a:r>
              <a:rPr lang="en-US" spc="-26" dirty="0">
                <a:solidFill>
                  <a:srgbClr val="0070C0"/>
                </a:solidFill>
                <a:latin typeface="Courier New" panose="02070309020205020404" pitchFamily="49" charset="0"/>
                <a:cs typeface="Courier New" panose="02070309020205020404" pitchFamily="49" charset="0"/>
              </a:rPr>
              <a:t>[</a:t>
            </a:r>
            <a:r>
              <a:rPr lang="en-US" spc="-26" dirty="0" err="1">
                <a:solidFill>
                  <a:srgbClr val="0070C0"/>
                </a:solidFill>
                <a:latin typeface="Courier New" panose="02070309020205020404" pitchFamily="49" charset="0"/>
                <a:cs typeface="Courier New" panose="02070309020205020404" pitchFamily="49" charset="0"/>
              </a:rPr>
              <a:t>janedoe@ssohub</a:t>
            </a:r>
            <a:r>
              <a:rPr lang="en-US" spc="-26" dirty="0">
                <a:solidFill>
                  <a:srgbClr val="0070C0"/>
                </a:solidFill>
                <a:latin typeface="Courier New" panose="02070309020205020404" pitchFamily="49" charset="0"/>
                <a:cs typeface="Courier New" panose="02070309020205020404" pitchFamily="49" charset="0"/>
              </a:rPr>
              <a:t> ~]$ </a:t>
            </a:r>
            <a:r>
              <a:rPr lang="en-US" spc="-26" dirty="0" err="1">
                <a:solidFill>
                  <a:srgbClr val="0070C0"/>
                </a:solidFill>
                <a:latin typeface="Courier New" panose="02070309020205020404" pitchFamily="49" charset="0"/>
                <a:cs typeface="Courier New" panose="02070309020205020404" pitchFamily="49" charset="0"/>
              </a:rPr>
              <a:t>gsissh</a:t>
            </a:r>
            <a:r>
              <a:rPr lang="en-US" spc="-26" dirty="0">
                <a:solidFill>
                  <a:srgbClr val="0070C0"/>
                </a:solidFill>
                <a:latin typeface="Courier New" panose="02070309020205020404" pitchFamily="49" charset="0"/>
                <a:cs typeface="Courier New" panose="02070309020205020404" pitchFamily="49" charset="0"/>
              </a:rPr>
              <a:t> </a:t>
            </a:r>
            <a:r>
              <a:rPr lang="en-US" spc="-26" dirty="0" err="1">
                <a:solidFill>
                  <a:srgbClr val="0070C0"/>
                </a:solidFill>
                <a:latin typeface="Courier New" panose="02070309020205020404" pitchFamily="49" charset="0"/>
                <a:cs typeface="Courier New" panose="02070309020205020404" pitchFamily="49" charset="0"/>
              </a:rPr>
              <a:t>rmacc</a:t>
            </a:r>
            <a:r>
              <a:rPr lang="en-US" spc="-26" dirty="0">
                <a:solidFill>
                  <a:srgbClr val="0070C0"/>
                </a:solidFill>
                <a:latin typeface="Courier New" panose="02070309020205020404" pitchFamily="49" charset="0"/>
                <a:cs typeface="Courier New" panose="02070309020205020404" pitchFamily="49" charset="0"/>
              </a:rPr>
              <a:t>-summit</a:t>
            </a: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pPr marL="241100" indent="-228411">
              <a:buClr>
                <a:srgbClr val="A9A57C"/>
              </a:buClr>
              <a:tabLst>
                <a:tab pos="241100" algn="l"/>
              </a:tabLst>
            </a:pPr>
            <a:r>
              <a:rPr lang="en-US" spc="-26" dirty="0">
                <a:solidFill>
                  <a:srgbClr val="2F2B20"/>
                </a:solidFill>
                <a:cs typeface="Arial"/>
              </a:rPr>
              <a:t>If you do not have an RMACC account use one of our temporary accounts:</a:t>
            </a:r>
          </a:p>
          <a:p>
            <a:pPr marL="241100" indent="-228411">
              <a:buClr>
                <a:srgbClr val="A9A57C"/>
              </a:buClr>
              <a:tabLst>
                <a:tab pos="241100" algn="l"/>
              </a:tabLst>
            </a:pPr>
            <a:endParaRPr lang="en-US" spc="-26" dirty="0">
              <a:solidFill>
                <a:srgbClr val="2F2B20"/>
              </a:solidFill>
              <a:cs typeface="Arial"/>
            </a:endParaRPr>
          </a:p>
          <a:p>
            <a:pPr marL="698300" lvl="1" indent="-228411">
              <a:buClr>
                <a:srgbClr val="A9A57C"/>
              </a:buClr>
              <a:tabLst>
                <a:tab pos="241100" algn="l"/>
              </a:tabLst>
            </a:pPr>
            <a:r>
              <a:rPr lang="en-US" spc="-6" dirty="0">
                <a:solidFill>
                  <a:srgbClr val="0070C0"/>
                </a:solidFill>
                <a:latin typeface="Courier New"/>
                <a:cs typeface="Courier New"/>
              </a:rPr>
              <a:t>$ </a:t>
            </a:r>
            <a:r>
              <a:rPr lang="en-US" spc="-6" dirty="0" err="1">
                <a:solidFill>
                  <a:srgbClr val="0070C0"/>
                </a:solidFill>
                <a:latin typeface="Courier New"/>
                <a:cs typeface="Courier New"/>
              </a:rPr>
              <a:t>ssh</a:t>
            </a:r>
            <a:r>
              <a:rPr lang="en-US" spc="-6" dirty="0">
                <a:solidFill>
                  <a:srgbClr val="0070C0"/>
                </a:solidFill>
                <a:latin typeface="Courier New"/>
                <a:cs typeface="Courier New"/>
              </a:rPr>
              <a:t> </a:t>
            </a:r>
            <a:r>
              <a:rPr lang="en-US" spc="-6" dirty="0">
                <a:solidFill>
                  <a:schemeClr val="accent5"/>
                </a:solidFill>
                <a:latin typeface="Courier New"/>
                <a:cs typeface="Courier New"/>
              </a:rPr>
              <a:t>user</a:t>
            </a:r>
            <a:r>
              <a:rPr lang="en-US" spc="-6" dirty="0">
                <a:solidFill>
                  <a:srgbClr val="FF0000"/>
                </a:solidFill>
                <a:latin typeface="Courier New"/>
                <a:cs typeface="Courier New"/>
              </a:rPr>
              <a:t>NNNN</a:t>
            </a:r>
            <a:r>
              <a:rPr lang="en-US" spc="-6" dirty="0">
                <a:solidFill>
                  <a:srgbClr val="0070C0"/>
                </a:solidFill>
                <a:latin typeface="Courier New"/>
                <a:cs typeface="Courier New"/>
              </a:rPr>
              <a:t>@tlogin1.rc.colorado.edu</a:t>
            </a:r>
          </a:p>
          <a:p>
            <a:pPr marL="1155500" lvl="2" indent="-228411">
              <a:buClr>
                <a:srgbClr val="A9A57C"/>
              </a:buClr>
              <a:tabLst>
                <a:tab pos="241100" algn="l"/>
              </a:tabLst>
            </a:pPr>
            <a:r>
              <a:rPr lang="en-US" i="1" spc="-6" dirty="0">
                <a:solidFill>
                  <a:srgbClr val="2F2B20"/>
                </a:solidFill>
                <a:latin typeface="Courier New"/>
                <a:cs typeface="Courier New"/>
              </a:rPr>
              <a:t>[enter temporary password provided by me]</a:t>
            </a: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FEE1ACA8-E904-B145-B1C2-EE69F2051E10}"/>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3DEC9484-5620-2948-9129-038DFA47A21A}"/>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17C3B23C-46E4-C14B-A90E-8F97BB768C4E}"/>
              </a:ext>
            </a:extLst>
          </p:cNvPr>
          <p:cNvSpPr>
            <a:spLocks noGrp="1"/>
          </p:cNvSpPr>
          <p:nvPr>
            <p:ph type="sldNum" sz="quarter" idx="12"/>
          </p:nvPr>
        </p:nvSpPr>
        <p:spPr/>
        <p:txBody>
          <a:bodyPr/>
          <a:lstStyle/>
          <a:p>
            <a:fld id="{DD321DBF-325B-3546-BAAF-4F6E3B3181FF}" type="slidenum">
              <a:rPr lang="en-US" smtClean="0"/>
              <a:t>7</a:t>
            </a:fld>
            <a:endParaRPr lang="en-US"/>
          </a:p>
        </p:txBody>
      </p:sp>
    </p:spTree>
    <p:extLst>
      <p:ext uri="{BB962C8B-B14F-4D97-AF65-F5344CB8AC3E}">
        <p14:creationId xmlns:p14="http://schemas.microsoft.com/office/powerpoint/2010/main" val="2838404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Working on RC Resources</a:t>
            </a:r>
            <a:endParaRPr lang="en-US" dirty="0"/>
          </a:p>
        </p:txBody>
      </p:sp>
      <p:sp>
        <p:nvSpPr>
          <p:cNvPr id="10" name="Content Placeholder 9">
            <a:extLst>
              <a:ext uri="{FF2B5EF4-FFF2-40B4-BE49-F238E27FC236}">
                <a16:creationId xmlns:a16="http://schemas.microsoft.com/office/drawing/2014/main" id="{E3F0313B-4021-484A-9D48-1418C0DB3248}"/>
              </a:ext>
            </a:extLst>
          </p:cNvPr>
          <p:cNvSpPr>
            <a:spLocks noGrp="1"/>
          </p:cNvSpPr>
          <p:nvPr>
            <p:ph idx="1"/>
          </p:nvPr>
        </p:nvSpPr>
        <p:spPr>
          <a:xfrm>
            <a:off x="301557" y="1690687"/>
            <a:ext cx="11556459" cy="4473847"/>
          </a:xfrm>
        </p:spPr>
        <p:txBody>
          <a:bodyPr>
            <a:normAutofit fontScale="70000" lnSpcReduction="20000"/>
          </a:bodyPr>
          <a:lstStyle/>
          <a:p>
            <a:pPr marL="241100" marR="5075" indent="-228411" algn="just">
              <a:lnSpc>
                <a:spcPct val="89700"/>
              </a:lnSpc>
              <a:spcBef>
                <a:spcPts val="394"/>
              </a:spcBef>
              <a:buClr>
                <a:srgbClr val="A9A57C"/>
              </a:buClr>
              <a:tabLst>
                <a:tab pos="241100" algn="l"/>
              </a:tabLst>
            </a:pPr>
            <a:r>
              <a:rPr lang="en-US" dirty="0">
                <a:solidFill>
                  <a:srgbClr val="2F2B20"/>
                </a:solidFill>
                <a:cs typeface="Arial"/>
              </a:rPr>
              <a:t>When you first log in, you will be on a login node. Your prompt will look like this (e.g.):</a:t>
            </a:r>
          </a:p>
          <a:p>
            <a:pPr marL="241100" marR="5075" indent="-228411" algn="just">
              <a:lnSpc>
                <a:spcPct val="89700"/>
              </a:lnSpc>
              <a:spcBef>
                <a:spcPts val="394"/>
              </a:spcBef>
              <a:buClr>
                <a:srgbClr val="A9A57C"/>
              </a:buClr>
              <a:tabLst>
                <a:tab pos="241100" algn="l"/>
              </a:tabLst>
            </a:pPr>
            <a:endParaRPr lang="en-US" sz="1800" dirty="0">
              <a:solidFill>
                <a:srgbClr val="2F2B20"/>
              </a:solidFill>
              <a:cs typeface="Arial"/>
            </a:endParaRPr>
          </a:p>
          <a:p>
            <a:pPr marL="0" indent="0">
              <a:buNone/>
            </a:pPr>
            <a:r>
              <a:rPr lang="en-US" dirty="0">
                <a:latin typeface="Courier New" panose="02070309020205020404" pitchFamily="49" charset="0"/>
                <a:cs typeface="Courier New" panose="02070309020205020404" pitchFamily="49" charset="0"/>
              </a:rPr>
              <a:t>	</a:t>
            </a:r>
            <a:r>
              <a:rPr lang="en-US" dirty="0">
                <a:solidFill>
                  <a:schemeClr val="accent5"/>
                </a:solidFill>
                <a:latin typeface="Courier New" panose="02070309020205020404" pitchFamily="49" charset="0"/>
                <a:cs typeface="Courier New" panose="02070309020205020404" pitchFamily="49" charset="0"/>
              </a:rPr>
              <a:t>[user0049@tlogin1 ~]$</a:t>
            </a:r>
          </a:p>
          <a:p>
            <a:pPr marL="12689" marR="5075" algn="just">
              <a:lnSpc>
                <a:spcPct val="89700"/>
              </a:lnSpc>
              <a:spcBef>
                <a:spcPts val="394"/>
              </a:spcBef>
              <a:buClr>
                <a:srgbClr val="A9A57C"/>
              </a:buClr>
              <a:tabLst>
                <a:tab pos="241100" algn="l"/>
              </a:tabLst>
            </a:pPr>
            <a:endParaRPr lang="en-US" sz="1800" dirty="0">
              <a:solidFill>
                <a:srgbClr val="2F2B20"/>
              </a:solidFill>
              <a:cs typeface="Arial"/>
            </a:endParaRPr>
          </a:p>
          <a:p>
            <a:pPr marL="241100" marR="5075" indent="-228411" algn="just">
              <a:lnSpc>
                <a:spcPct val="120000"/>
              </a:lnSpc>
              <a:spcBef>
                <a:spcPts val="394"/>
              </a:spcBef>
              <a:buClr>
                <a:srgbClr val="A9A57C"/>
              </a:buClr>
              <a:tabLst>
                <a:tab pos="241100" algn="l"/>
              </a:tabLst>
            </a:pPr>
            <a:r>
              <a:rPr lang="en-US" dirty="0">
                <a:solidFill>
                  <a:srgbClr val="2F2B20"/>
                </a:solidFill>
                <a:cs typeface="Arial"/>
              </a:rPr>
              <a:t>The login nodes are lightweight virtual machines primarily intended to serve as ‘gateways’ to RC resources. If you plan to work on Summit (most will), your first step should always be to move to a Summit ‘</a:t>
            </a:r>
            <a:r>
              <a:rPr lang="en-US" dirty="0" err="1">
                <a:solidFill>
                  <a:srgbClr val="2F2B20"/>
                </a:solidFill>
                <a:cs typeface="Arial"/>
              </a:rPr>
              <a:t>scompile</a:t>
            </a:r>
            <a:r>
              <a:rPr lang="en-US" dirty="0">
                <a:solidFill>
                  <a:srgbClr val="2F2B20"/>
                </a:solidFill>
                <a:cs typeface="Arial"/>
              </a:rPr>
              <a:t> node’:</a:t>
            </a:r>
          </a:p>
          <a:p>
            <a:pPr marL="12689" marR="5075" indent="0" algn="just">
              <a:lnSpc>
                <a:spcPct val="120000"/>
              </a:lnSpc>
              <a:spcBef>
                <a:spcPts val="394"/>
              </a:spcBef>
              <a:buClr>
                <a:srgbClr val="A9A57C"/>
              </a:buClr>
              <a:buNone/>
              <a:tabLst>
                <a:tab pos="241100" algn="l"/>
              </a:tabLst>
            </a:pPr>
            <a:endParaRPr lang="en-US" sz="1400" dirty="0">
              <a:cs typeface="Arial"/>
            </a:endParaRPr>
          </a:p>
          <a:p>
            <a:pPr>
              <a:spcBef>
                <a:spcPts val="16"/>
              </a:spcBef>
              <a:buClr>
                <a:srgbClr val="A9A57C"/>
              </a:buClr>
              <a:buFont typeface="Arial"/>
              <a:buChar char="•"/>
            </a:pPr>
            <a:endParaRPr lang="en-US" sz="1800" dirty="0">
              <a:solidFill>
                <a:schemeClr val="accent5"/>
              </a:solidFill>
              <a:latin typeface="Times New Roman"/>
              <a:cs typeface="Times New Roman"/>
            </a:endParaRPr>
          </a:p>
          <a:p>
            <a:pPr marL="0" indent="0">
              <a:spcBef>
                <a:spcPts val="16"/>
              </a:spcBef>
              <a:buClr>
                <a:srgbClr val="A9A57C"/>
              </a:buClr>
              <a:buNone/>
            </a:pPr>
            <a:r>
              <a:rPr lang="en-US" dirty="0">
                <a:solidFill>
                  <a:schemeClr val="accent5"/>
                </a:solidFill>
                <a:latin typeface="Courier New" panose="02070309020205020404" pitchFamily="49" charset="0"/>
                <a:cs typeface="Courier New" panose="02070309020205020404" pitchFamily="49" charset="0"/>
              </a:rPr>
              <a:t>	[user0049@tlogin1 ~]$ </a:t>
            </a:r>
            <a:r>
              <a:rPr lang="en-US" dirty="0" err="1">
                <a:solidFill>
                  <a:schemeClr val="accent5"/>
                </a:solidFill>
                <a:latin typeface="Courier New" panose="02070309020205020404" pitchFamily="49" charset="0"/>
                <a:cs typeface="Courier New" panose="02070309020205020404" pitchFamily="49" charset="0"/>
              </a:rPr>
              <a:t>ssh</a:t>
            </a:r>
            <a:r>
              <a:rPr lang="en-US" dirty="0">
                <a:solidFill>
                  <a:schemeClr val="accent5"/>
                </a:solidFill>
                <a:latin typeface="Courier New" panose="02070309020205020404" pitchFamily="49" charset="0"/>
                <a:cs typeface="Courier New" panose="02070309020205020404" pitchFamily="49" charset="0"/>
              </a:rPr>
              <a:t> </a:t>
            </a:r>
            <a:r>
              <a:rPr lang="en-US" dirty="0" err="1">
                <a:solidFill>
                  <a:schemeClr val="accent5"/>
                </a:solidFill>
                <a:latin typeface="Courier New" panose="02070309020205020404" pitchFamily="49" charset="0"/>
                <a:cs typeface="Courier New" panose="02070309020205020404" pitchFamily="49" charset="0"/>
              </a:rPr>
              <a:t>scompile</a:t>
            </a:r>
            <a:endParaRPr lang="en-US"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endParaRPr lang="en-US" dirty="0">
              <a:solidFill>
                <a:schemeClr val="accent5"/>
              </a:solidFill>
              <a:latin typeface="Courier New" panose="02070309020205020404" pitchFamily="49" charset="0"/>
              <a:cs typeface="Courier New" panose="02070309020205020404" pitchFamily="49" charset="0"/>
            </a:endParaRPr>
          </a:p>
          <a:p>
            <a:pPr>
              <a:spcBef>
                <a:spcPts val="16"/>
              </a:spcBef>
              <a:buClr>
                <a:srgbClr val="A9A57C"/>
              </a:buClr>
            </a:pPr>
            <a:endParaRPr lang="en-US" sz="1800" dirty="0">
              <a:solidFill>
                <a:srgbClr val="2F2B20"/>
              </a:solidFill>
              <a:latin typeface="Courier New" panose="02070309020205020404" pitchFamily="49" charset="0"/>
              <a:cs typeface="Courier New" panose="02070309020205020404" pitchFamily="49" charset="0"/>
            </a:endParaRPr>
          </a:p>
          <a:p>
            <a:pPr marL="241100" marR="5075" indent="-228411" algn="just">
              <a:lnSpc>
                <a:spcPct val="89700"/>
              </a:lnSpc>
              <a:spcBef>
                <a:spcPts val="394"/>
              </a:spcBef>
              <a:buClr>
                <a:srgbClr val="A9A57C"/>
              </a:buClr>
              <a:tabLst>
                <a:tab pos="241100" algn="l"/>
              </a:tabLst>
            </a:pPr>
            <a:r>
              <a:rPr lang="en-US" dirty="0">
                <a:solidFill>
                  <a:srgbClr val="2F2B20"/>
                </a:solidFill>
                <a:cs typeface="Arial"/>
              </a:rPr>
              <a:t>Now go to your working directory and download the material for this workshop:</a:t>
            </a:r>
          </a:p>
          <a:p>
            <a:pPr marL="241100" marR="5075" indent="-228411" algn="just">
              <a:lnSpc>
                <a:spcPct val="89700"/>
              </a:lnSpc>
              <a:spcBef>
                <a:spcPts val="394"/>
              </a:spcBef>
              <a:buClr>
                <a:srgbClr val="A9A57C"/>
              </a:buClr>
              <a:tabLst>
                <a:tab pos="241100" algn="l"/>
              </a:tabLst>
            </a:pPr>
            <a:endParaRPr lang="en-US" sz="1400" dirty="0">
              <a:cs typeface="Arial"/>
            </a:endParaRPr>
          </a:p>
          <a:p>
            <a:pPr>
              <a:spcBef>
                <a:spcPts val="16"/>
              </a:spcBef>
              <a:buClr>
                <a:srgbClr val="A9A57C"/>
              </a:buClr>
              <a:buFont typeface="Arial"/>
              <a:buChar char="•"/>
            </a:pPr>
            <a:endParaRPr lang="en-US" sz="1800" dirty="0">
              <a:latin typeface="Times New Roman"/>
              <a:cs typeface="Times New Roman"/>
            </a:endParaRPr>
          </a:p>
          <a:p>
            <a:pPr marL="0" indent="0">
              <a:spcBef>
                <a:spcPts val="16"/>
              </a:spcBef>
              <a:buClr>
                <a:srgbClr val="A9A57C"/>
              </a:buClr>
              <a:buNone/>
            </a:pPr>
            <a:r>
              <a:rPr lang="en-US" dirty="0">
                <a:latin typeface="Courier New" panose="02070309020205020404" pitchFamily="49" charset="0"/>
                <a:cs typeface="Courier New" panose="02070309020205020404" pitchFamily="49" charset="0"/>
              </a:rPr>
              <a:t>	</a:t>
            </a:r>
            <a:r>
              <a:rPr lang="en-US" dirty="0">
                <a:solidFill>
                  <a:schemeClr val="accent5"/>
                </a:solidFill>
                <a:latin typeface="Courier New" panose="02070309020205020404" pitchFamily="49" charset="0"/>
                <a:cs typeface="Courier New" panose="02070309020205020404" pitchFamily="49" charset="0"/>
              </a:rPr>
              <a:t>[user0049@shas0137 ~]$ cd /scratch/summit/$USER</a:t>
            </a:r>
          </a:p>
          <a:p>
            <a:pPr marL="0" indent="0">
              <a:spcBef>
                <a:spcPts val="16"/>
              </a:spcBef>
              <a:buClr>
                <a:srgbClr val="A9A57C"/>
              </a:buClr>
              <a:buNone/>
            </a:pPr>
            <a:r>
              <a:rPr lang="en-US" dirty="0">
                <a:solidFill>
                  <a:schemeClr val="accent5"/>
                </a:solidFill>
                <a:latin typeface="Courier New" panose="02070309020205020404" pitchFamily="49" charset="0"/>
                <a:cs typeface="Courier New" panose="02070309020205020404" pitchFamily="49" charset="0"/>
              </a:rPr>
              <a:t>	[user0049@shas0137 ~]$ git clone </a:t>
            </a:r>
            <a:r>
              <a:rPr lang="en-US" sz="2000" dirty="0">
                <a:solidFill>
                  <a:schemeClr val="accent5"/>
                </a:solidFill>
                <a:latin typeface="Courier New" panose="02070309020205020404" pitchFamily="49" charset="0"/>
                <a:cs typeface="Courier New" panose="02070309020205020404" pitchFamily="49" charset="0"/>
              </a:rPr>
              <a:t>https://</a:t>
            </a:r>
            <a:r>
              <a:rPr lang="en-US" sz="2000" dirty="0" err="1">
                <a:solidFill>
                  <a:schemeClr val="accent5"/>
                </a:solidFill>
                <a:latin typeface="Courier New" panose="02070309020205020404" pitchFamily="49" charset="0"/>
                <a:cs typeface="Courier New" panose="02070309020205020404" pitchFamily="49" charset="0"/>
              </a:rPr>
              <a:t>github.com</a:t>
            </a:r>
            <a:r>
              <a:rPr lang="en-US" sz="2000" dirty="0">
                <a:solidFill>
                  <a:schemeClr val="accent5"/>
                </a:solidFill>
                <a:latin typeface="Courier New" panose="02070309020205020404" pitchFamily="49" charset="0"/>
                <a:cs typeface="Courier New" panose="02070309020205020404" pitchFamily="49" charset="0"/>
              </a:rPr>
              <a:t>/</a:t>
            </a:r>
            <a:r>
              <a:rPr lang="en-US" sz="2000" dirty="0" err="1">
                <a:solidFill>
                  <a:schemeClr val="accent5"/>
                </a:solidFill>
                <a:latin typeface="Courier New" panose="02070309020205020404" pitchFamily="49" charset="0"/>
                <a:cs typeface="Courier New" panose="02070309020205020404" pitchFamily="49" charset="0"/>
              </a:rPr>
              <a:t>ResearchComputing</a:t>
            </a:r>
            <a:r>
              <a:rPr lang="en-US" sz="2000" dirty="0">
                <a:solidFill>
                  <a:schemeClr val="accent5"/>
                </a:solidFill>
                <a:latin typeface="Courier New" panose="02070309020205020404" pitchFamily="49" charset="0"/>
                <a:cs typeface="Courier New" panose="02070309020205020404" pitchFamily="49" charset="0"/>
              </a:rPr>
              <a:t>/CMU_HPC_2019</a:t>
            </a:r>
          </a:p>
          <a:p>
            <a:pPr marL="0" indent="0">
              <a:spcBef>
                <a:spcPts val="16"/>
              </a:spcBef>
              <a:buClr>
                <a:srgbClr val="A9A57C"/>
              </a:buClr>
              <a:buNone/>
            </a:pPr>
            <a:r>
              <a:rPr lang="en-US" sz="2900" dirty="0">
                <a:solidFill>
                  <a:schemeClr val="accent5"/>
                </a:solidFill>
                <a:latin typeface="Courier New" panose="02070309020205020404" pitchFamily="49" charset="0"/>
                <a:cs typeface="Courier New" panose="02070309020205020404" pitchFamily="49" charset="0"/>
              </a:rPr>
              <a:t>	[user0049@shas0137 ~]$ cd CMU_HPC_2019</a:t>
            </a:r>
          </a:p>
          <a:p>
            <a:pPr marL="0" indent="0">
              <a:spcBef>
                <a:spcPts val="16"/>
              </a:spcBef>
              <a:buClr>
                <a:srgbClr val="A9A57C"/>
              </a:buClr>
              <a:buNone/>
            </a:pPr>
            <a:endParaRPr lang="en-US" sz="2900"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endParaRPr lang="en-US" sz="2900" spc="-20"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endParaRPr lang="en-US" sz="2900" spc="-20"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endParaRPr lang="en-US" sz="2900" spc="-20" dirty="0">
              <a:solidFill>
                <a:schemeClr val="accent5"/>
              </a:solidFill>
              <a:latin typeface="Courier New" panose="02070309020205020404" pitchFamily="49" charset="0"/>
              <a:cs typeface="Courier New" panose="02070309020205020404" pitchFamily="49" charset="0"/>
            </a:endParaRPr>
          </a:p>
          <a:p>
            <a:pPr>
              <a:spcBef>
                <a:spcPts val="16"/>
              </a:spcBef>
              <a:buClr>
                <a:srgbClr val="A9A57C"/>
              </a:buClr>
            </a:pPr>
            <a:endParaRPr lang="en-US" dirty="0">
              <a:solidFill>
                <a:srgbClr val="2F2B2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01FDC393-4ECB-D24E-B940-98DC8B0AFE1C}"/>
              </a:ext>
            </a:extLst>
          </p:cNvPr>
          <p:cNvSpPr>
            <a:spLocks noGrp="1"/>
          </p:cNvSpPr>
          <p:nvPr>
            <p:ph type="dt" sz="half" idx="10"/>
          </p:nvPr>
        </p:nvSpPr>
        <p:spPr/>
        <p:txBody>
          <a:bodyPr/>
          <a:lstStyle/>
          <a:p>
            <a:r>
              <a:rPr lang="en-US"/>
              <a:t>9/27/19</a:t>
            </a:r>
          </a:p>
        </p:txBody>
      </p:sp>
      <p:sp>
        <p:nvSpPr>
          <p:cNvPr id="4" name="Footer Placeholder 3">
            <a:extLst>
              <a:ext uri="{FF2B5EF4-FFF2-40B4-BE49-F238E27FC236}">
                <a16:creationId xmlns:a16="http://schemas.microsoft.com/office/drawing/2014/main" id="{78650B5D-4046-9B4A-AF60-821742706720}"/>
              </a:ext>
            </a:extLst>
          </p:cNvPr>
          <p:cNvSpPr>
            <a:spLocks noGrp="1"/>
          </p:cNvSpPr>
          <p:nvPr>
            <p:ph type="ftr" sz="quarter" idx="11"/>
          </p:nvPr>
        </p:nvSpPr>
        <p:spPr/>
        <p:txBody>
          <a:bodyPr/>
          <a:lstStyle/>
          <a:p>
            <a:r>
              <a:rPr lang="en-US"/>
              <a:t>CMU - HPC Job Submission</a:t>
            </a:r>
          </a:p>
        </p:txBody>
      </p:sp>
      <p:sp>
        <p:nvSpPr>
          <p:cNvPr id="5" name="Slide Number Placeholder 4">
            <a:extLst>
              <a:ext uri="{FF2B5EF4-FFF2-40B4-BE49-F238E27FC236}">
                <a16:creationId xmlns:a16="http://schemas.microsoft.com/office/drawing/2014/main" id="{B04E4BA3-E937-864C-AC12-987D6BC456A1}"/>
              </a:ext>
            </a:extLst>
          </p:cNvPr>
          <p:cNvSpPr>
            <a:spLocks noGrp="1"/>
          </p:cNvSpPr>
          <p:nvPr>
            <p:ph type="sldNum" sz="quarter" idx="12"/>
          </p:nvPr>
        </p:nvSpPr>
        <p:spPr/>
        <p:txBody>
          <a:bodyPr/>
          <a:lstStyle/>
          <a:p>
            <a:fld id="{DD321DBF-325B-3546-BAAF-4F6E3B3181FF}" type="slidenum">
              <a:rPr lang="en-US" smtClean="0"/>
              <a:t>8</a:t>
            </a:fld>
            <a:endParaRPr lang="en-US"/>
          </a:p>
        </p:txBody>
      </p:sp>
    </p:spTree>
    <p:extLst>
      <p:ext uri="{BB962C8B-B14F-4D97-AF65-F5344CB8AC3E}">
        <p14:creationId xmlns:p14="http://schemas.microsoft.com/office/powerpoint/2010/main" val="3091333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3068" y="365125"/>
            <a:ext cx="11948932" cy="1325563"/>
          </a:xfrm>
        </p:spPr>
        <p:txBody>
          <a:bodyPr/>
          <a:lstStyle/>
          <a:p>
            <a:r>
              <a:rPr lang="en-US" dirty="0"/>
              <a:t>Useful </a:t>
            </a:r>
            <a:r>
              <a:rPr lang="en-US" dirty="0" err="1"/>
              <a:t>Slurm</a:t>
            </a:r>
            <a:r>
              <a:rPr lang="en-US" dirty="0"/>
              <a:t> Commands: </a:t>
            </a:r>
            <a:r>
              <a:rPr lang="en-US" dirty="0" err="1">
                <a:solidFill>
                  <a:schemeClr val="accent5"/>
                </a:solidFill>
              </a:rPr>
              <a:t>sbatch</a:t>
            </a:r>
            <a:endParaRPr lang="en-US" dirty="0">
              <a:solidFill>
                <a:schemeClr val="accent5"/>
              </a:solidFill>
            </a:endParaRPr>
          </a:p>
        </p:txBody>
      </p:sp>
      <p:sp>
        <p:nvSpPr>
          <p:cNvPr id="11" name="Content Placeholder 10">
            <a:extLst>
              <a:ext uri="{FF2B5EF4-FFF2-40B4-BE49-F238E27FC236}">
                <a16:creationId xmlns:a16="http://schemas.microsoft.com/office/drawing/2014/main" id="{F6F4FA7C-3A68-0A44-BD45-CEA006EDF103}"/>
              </a:ext>
            </a:extLst>
          </p:cNvPr>
          <p:cNvSpPr>
            <a:spLocks noGrp="1"/>
          </p:cNvSpPr>
          <p:nvPr>
            <p:ph idx="1"/>
          </p:nvPr>
        </p:nvSpPr>
        <p:spPr>
          <a:xfrm>
            <a:off x="838200" y="1804636"/>
            <a:ext cx="10817506" cy="4163129"/>
          </a:xfrm>
        </p:spPr>
        <p:txBody>
          <a:bodyPr/>
          <a:lstStyle/>
          <a:p>
            <a:pPr marL="269652" indent="-228411">
              <a:spcBef>
                <a:spcPts val="650"/>
              </a:spcBef>
              <a:buClr>
                <a:schemeClr val="tx1"/>
              </a:buClr>
              <a:buFont typeface="Arial"/>
              <a:buChar char="•"/>
              <a:tabLst>
                <a:tab pos="269652" algn="l"/>
                <a:tab pos="1508147" algn="l"/>
              </a:tabLst>
            </a:pPr>
            <a:r>
              <a:rPr lang="en-US" b="1" dirty="0" err="1">
                <a:solidFill>
                  <a:schemeClr val="accent5"/>
                </a:solidFill>
                <a:cs typeface="Arial"/>
              </a:rPr>
              <a:t>sbatch</a:t>
            </a:r>
            <a:r>
              <a:rPr lang="en-US" dirty="0">
                <a:solidFill>
                  <a:srgbClr val="2F2B20"/>
                </a:solidFill>
                <a:cs typeface="Arial"/>
              </a:rPr>
              <a:t>:	</a:t>
            </a:r>
            <a:r>
              <a:rPr lang="en-US" spc="30" dirty="0">
                <a:solidFill>
                  <a:srgbClr val="2F2B20"/>
                </a:solidFill>
                <a:cs typeface="Arial"/>
              </a:rPr>
              <a:t>submit </a:t>
            </a:r>
            <a:r>
              <a:rPr lang="en-US" spc="-50" dirty="0">
                <a:solidFill>
                  <a:srgbClr val="2F2B20"/>
                </a:solidFill>
                <a:cs typeface="Arial"/>
              </a:rPr>
              <a:t>a </a:t>
            </a:r>
            <a:r>
              <a:rPr lang="en-US" spc="36" dirty="0">
                <a:solidFill>
                  <a:srgbClr val="2F2B20"/>
                </a:solidFill>
                <a:cs typeface="Arial"/>
              </a:rPr>
              <a:t>batch job </a:t>
            </a:r>
            <a:r>
              <a:rPr lang="en-US" spc="55" dirty="0">
                <a:solidFill>
                  <a:srgbClr val="2F2B20"/>
                </a:solidFill>
                <a:cs typeface="Arial"/>
              </a:rPr>
              <a:t>to</a:t>
            </a:r>
            <a:r>
              <a:rPr lang="en-US" spc="-131" dirty="0">
                <a:solidFill>
                  <a:srgbClr val="2F2B20"/>
                </a:solidFill>
                <a:cs typeface="Arial"/>
              </a:rPr>
              <a:t> </a:t>
            </a:r>
            <a:r>
              <a:rPr lang="en-US" dirty="0" err="1">
                <a:solidFill>
                  <a:srgbClr val="2F2B20"/>
                </a:solidFill>
                <a:cs typeface="Arial"/>
              </a:rPr>
              <a:t>slurm</a:t>
            </a:r>
            <a:endParaRPr lang="en-US" dirty="0">
              <a:cs typeface="Arial"/>
            </a:endParaRPr>
          </a:p>
          <a:p>
            <a:pPr marL="269652" indent="-228411">
              <a:spcBef>
                <a:spcPts val="555"/>
              </a:spcBef>
              <a:buClr>
                <a:schemeClr val="tx1"/>
              </a:buClr>
              <a:tabLst>
                <a:tab pos="269652" algn="l"/>
              </a:tabLst>
            </a:pPr>
            <a:endParaRPr lang="en-US" spc="-10" dirty="0">
              <a:solidFill>
                <a:srgbClr val="2F2B20"/>
              </a:solidFill>
              <a:cs typeface="Arial"/>
            </a:endParaRPr>
          </a:p>
          <a:p>
            <a:pPr marL="269652" indent="-228411">
              <a:spcBef>
                <a:spcPts val="555"/>
              </a:spcBef>
              <a:buClr>
                <a:schemeClr val="tx1"/>
              </a:buClr>
              <a:tabLst>
                <a:tab pos="269652" algn="l"/>
              </a:tabLst>
            </a:pPr>
            <a:r>
              <a:rPr lang="en-US" spc="-10" dirty="0">
                <a:solidFill>
                  <a:srgbClr val="2F2B20"/>
                </a:solidFill>
                <a:cs typeface="Arial"/>
              </a:rPr>
              <a:t>Submit your first job! :  </a:t>
            </a:r>
          </a:p>
          <a:p>
            <a:pPr marL="41241">
              <a:spcBef>
                <a:spcPts val="555"/>
              </a:spcBef>
              <a:buClr>
                <a:schemeClr val="tx1"/>
              </a:buClr>
              <a:tabLst>
                <a:tab pos="269652" algn="l"/>
              </a:tabLst>
            </a:pPr>
            <a:endParaRPr lang="en-US" spc="-10" dirty="0">
              <a:solidFill>
                <a:srgbClr val="2F2B20"/>
              </a:solidFill>
              <a:cs typeface="Arial"/>
            </a:endParaRPr>
          </a:p>
          <a:p>
            <a:pPr marL="41241">
              <a:spcBef>
                <a:spcPts val="555"/>
              </a:spcBef>
              <a:buClr>
                <a:schemeClr val="tx1"/>
              </a:buClr>
              <a:tabLst>
                <a:tab pos="269652" algn="l"/>
              </a:tabLst>
            </a:pPr>
            <a:r>
              <a:rPr lang="en-US" spc="-10" dirty="0">
                <a:solidFill>
                  <a:srgbClr val="2F2B20"/>
                </a:solidFill>
                <a:cs typeface="Arial"/>
              </a:rPr>
              <a:t>	</a:t>
            </a:r>
            <a:r>
              <a:rPr lang="en-US" spc="-6" dirty="0">
                <a:solidFill>
                  <a:schemeClr val="accent5"/>
                </a:solidFill>
                <a:latin typeface="Courier New"/>
                <a:cs typeface="Courier New"/>
              </a:rPr>
              <a:t>$ </a:t>
            </a:r>
            <a:r>
              <a:rPr lang="en-US" spc="-6" dirty="0" err="1">
                <a:solidFill>
                  <a:schemeClr val="accent5"/>
                </a:solidFill>
                <a:latin typeface="Courier New"/>
                <a:cs typeface="Courier New"/>
              </a:rPr>
              <a:t>sbatch</a:t>
            </a:r>
            <a:r>
              <a:rPr lang="en-US" spc="-105" dirty="0">
                <a:solidFill>
                  <a:schemeClr val="accent5"/>
                </a:solidFill>
                <a:latin typeface="Courier New"/>
                <a:cs typeface="Courier New"/>
              </a:rPr>
              <a:t> </a:t>
            </a:r>
            <a:r>
              <a:rPr lang="en-US" spc="-105" dirty="0" err="1">
                <a:solidFill>
                  <a:schemeClr val="accent5"/>
                </a:solidFill>
                <a:latin typeface="Courier New"/>
                <a:cs typeface="Courier New"/>
              </a:rPr>
              <a:t>submit_</a:t>
            </a:r>
            <a:r>
              <a:rPr lang="en-US" spc="-6" dirty="0" err="1">
                <a:solidFill>
                  <a:schemeClr val="accent5"/>
                </a:solidFill>
                <a:latin typeface="Courier New"/>
                <a:cs typeface="Courier New"/>
              </a:rPr>
              <a:t>test.sh</a:t>
            </a:r>
            <a:r>
              <a:rPr lang="en-US" spc="-6" dirty="0">
                <a:solidFill>
                  <a:schemeClr val="accent5"/>
                </a:solidFill>
                <a:latin typeface="Courier New"/>
                <a:cs typeface="Courier New"/>
              </a:rPr>
              <a:t>  </a:t>
            </a:r>
          </a:p>
          <a:p>
            <a:endParaRPr lang="en-US" dirty="0"/>
          </a:p>
        </p:txBody>
      </p:sp>
      <p:sp>
        <p:nvSpPr>
          <p:cNvPr id="4" name="object 4"/>
          <p:cNvSpPr txBox="1"/>
          <p:nvPr/>
        </p:nvSpPr>
        <p:spPr>
          <a:xfrm>
            <a:off x="4702185" y="5862597"/>
            <a:ext cx="2787631" cy="222483"/>
          </a:xfrm>
          <a:prstGeom prst="rect">
            <a:avLst/>
          </a:prstGeom>
        </p:spPr>
        <p:txBody>
          <a:bodyPr vert="horz" wrap="square" lIns="0" tIns="14591" rIns="0" bIns="0" rtlCol="0">
            <a:spAutoFit/>
          </a:bodyPr>
          <a:lstStyle/>
          <a:p>
            <a:pPr marL="12689">
              <a:spcBef>
                <a:spcPts val="113"/>
              </a:spcBef>
            </a:pPr>
            <a:r>
              <a:rPr sz="1350" spc="-10" dirty="0">
                <a:solidFill>
                  <a:srgbClr val="2F2B20"/>
                </a:solidFill>
                <a:latin typeface="Calibri"/>
                <a:cs typeface="Calibri"/>
                <a:hlinkClick r:id="rId2"/>
              </a:rPr>
              <a:t>http://slurm.schedmd.com/sbatch.html</a:t>
            </a:r>
            <a:endParaRPr sz="1350" dirty="0">
              <a:latin typeface="Calibri"/>
              <a:cs typeface="Calibri"/>
            </a:endParaRPr>
          </a:p>
        </p:txBody>
      </p:sp>
      <p:sp>
        <p:nvSpPr>
          <p:cNvPr id="3" name="Date Placeholder 2">
            <a:extLst>
              <a:ext uri="{FF2B5EF4-FFF2-40B4-BE49-F238E27FC236}">
                <a16:creationId xmlns:a16="http://schemas.microsoft.com/office/drawing/2014/main" id="{E4B82E9C-4940-1643-8E71-5711EC354C00}"/>
              </a:ext>
            </a:extLst>
          </p:cNvPr>
          <p:cNvSpPr>
            <a:spLocks noGrp="1"/>
          </p:cNvSpPr>
          <p:nvPr>
            <p:ph type="dt" sz="half" idx="10"/>
          </p:nvPr>
        </p:nvSpPr>
        <p:spPr/>
        <p:txBody>
          <a:bodyPr/>
          <a:lstStyle/>
          <a:p>
            <a:r>
              <a:rPr lang="en-US"/>
              <a:t>9/27/19</a:t>
            </a:r>
          </a:p>
        </p:txBody>
      </p:sp>
      <p:sp>
        <p:nvSpPr>
          <p:cNvPr id="5" name="Footer Placeholder 4">
            <a:extLst>
              <a:ext uri="{FF2B5EF4-FFF2-40B4-BE49-F238E27FC236}">
                <a16:creationId xmlns:a16="http://schemas.microsoft.com/office/drawing/2014/main" id="{9E5563F2-5DC1-B74A-9B58-ECA435E15444}"/>
              </a:ext>
            </a:extLst>
          </p:cNvPr>
          <p:cNvSpPr>
            <a:spLocks noGrp="1"/>
          </p:cNvSpPr>
          <p:nvPr>
            <p:ph type="ftr" sz="quarter" idx="11"/>
          </p:nvPr>
        </p:nvSpPr>
        <p:spPr/>
        <p:txBody>
          <a:bodyPr/>
          <a:lstStyle/>
          <a:p>
            <a:r>
              <a:rPr lang="en-US"/>
              <a:t>CMU - HPC Job Submission</a:t>
            </a:r>
          </a:p>
        </p:txBody>
      </p:sp>
      <p:sp>
        <p:nvSpPr>
          <p:cNvPr id="6" name="Slide Number Placeholder 5">
            <a:extLst>
              <a:ext uri="{FF2B5EF4-FFF2-40B4-BE49-F238E27FC236}">
                <a16:creationId xmlns:a16="http://schemas.microsoft.com/office/drawing/2014/main" id="{836F11D6-68EE-3147-BA1A-8E2EE4527A3D}"/>
              </a:ext>
            </a:extLst>
          </p:cNvPr>
          <p:cNvSpPr>
            <a:spLocks noGrp="1"/>
          </p:cNvSpPr>
          <p:nvPr>
            <p:ph type="sldNum" sz="quarter" idx="12"/>
          </p:nvPr>
        </p:nvSpPr>
        <p:spPr/>
        <p:txBody>
          <a:bodyPr/>
          <a:lstStyle/>
          <a:p>
            <a:fld id="{DD321DBF-325B-3546-BAAF-4F6E3B3181FF}" type="slidenum">
              <a:rPr lang="en-US" smtClean="0"/>
              <a:t>9</a:t>
            </a:fld>
            <a:endParaRPr lang="en-US"/>
          </a:p>
        </p:txBody>
      </p:sp>
    </p:spTree>
    <p:extLst>
      <p:ext uri="{BB962C8B-B14F-4D97-AF65-F5344CB8AC3E}">
        <p14:creationId xmlns:p14="http://schemas.microsoft.com/office/powerpoint/2010/main" val="27084887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PC_MOOC_how_to_parallelize" id="{D2326368-328F-9E45-8FB4-8AD806A8553D}" vid="{ECCED491-CD2D-4C49-A7F2-B2207E5FFC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13178</TotalTime>
  <Words>1551</Words>
  <Application>Microsoft Macintosh PowerPoint</Application>
  <PresentationFormat>Widescreen</PresentationFormat>
  <Paragraphs>364</Paragraphs>
  <Slides>24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Arial</vt:lpstr>
      <vt:lpstr>Arial Black</vt:lpstr>
      <vt:lpstr>Calibri</vt:lpstr>
      <vt:lpstr>Consolas</vt:lpstr>
      <vt:lpstr>Courier</vt:lpstr>
      <vt:lpstr>Courier New</vt:lpstr>
      <vt:lpstr>Helvetica</vt:lpstr>
      <vt:lpstr>Helvetica Light</vt:lpstr>
      <vt:lpstr>Tahoma</vt:lpstr>
      <vt:lpstr>Times New Roman</vt:lpstr>
      <vt:lpstr>Office Theme</vt:lpstr>
      <vt:lpstr>HPC Job Submission</vt:lpstr>
      <vt:lpstr>HPC Job Submission </vt:lpstr>
      <vt:lpstr>Outline</vt:lpstr>
      <vt:lpstr>Bash</vt:lpstr>
      <vt:lpstr>Bash Script</vt:lpstr>
      <vt:lpstr>Why?</vt:lpstr>
      <vt:lpstr>RC Access: Logging in</vt:lpstr>
      <vt:lpstr>Working on RC Resources</vt:lpstr>
      <vt:lpstr>Useful Slurm Commands: sbatch</vt:lpstr>
      <vt:lpstr>Anatomy of a job script (submit_test.sh)</vt:lpstr>
      <vt:lpstr>SBATCH Options</vt:lpstr>
      <vt:lpstr>Available Partitions (--partition)</vt:lpstr>
      <vt:lpstr>Sub-Partitions</vt:lpstr>
      <vt:lpstr>Quality of Service (--qos)</vt:lpstr>
      <vt:lpstr>Practice Job Submission Examples</vt:lpstr>
      <vt:lpstr>Write your first job script!</vt:lpstr>
      <vt:lpstr>Details of submit_sleep.sh</vt:lpstr>
      <vt:lpstr>Running and monitoring jobs</vt:lpstr>
      <vt:lpstr>Running an external program</vt:lpstr>
      <vt:lpstr>Running an external program as an mpi job</vt:lpstr>
      <vt:lpstr>Interactive jobs</vt:lpstr>
      <vt:lpstr>Running an interactive job</vt:lpstr>
      <vt:lpstr>Tools for submitting 100s or 1000s of “tiny” jobs all-at-once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Shelley Knuth</dc:creator>
  <cp:lastModifiedBy>Andrew Monaghan</cp:lastModifiedBy>
  <cp:revision>75</cp:revision>
  <cp:lastPrinted>2019-07-26T13:10:52Z</cp:lastPrinted>
  <dcterms:created xsi:type="dcterms:W3CDTF">2018-10-11T20:34:51Z</dcterms:created>
  <dcterms:modified xsi:type="dcterms:W3CDTF">2019-09-27T05:43:57Z</dcterms:modified>
</cp:coreProperties>
</file>

<file path=docProps/thumbnail.jpeg>
</file>